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b96dbb6b-76cc-9271-4150-eb0670d99cbd}">
          <p14:sldIdLst>
            <p14:sldId id="256"/>
            <p14:sldId id="257"/>
          </p14:sldIdLst>
        </p14:section>
        <p14:section name="Решение" id="{5da7b937-7e60-2bce-d3d2-ead5308613a4}">
          <p14:sldIdLst>
            <p14:sldId id="258"/>
            <p14:sldId id="259"/>
          </p14:sldIdLst>
        </p14:section>
        <p14:section name="Функции" id="{754e029a-8ad5-2826-23b8-c2bf82e6d22b}">
          <p14:sldIdLst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Для руководителя и администратора" id="{4ffbd2d9-6d89-ece7-4aeb-dc9c5d2b88ae}">
          <p14:sldIdLst>
            <p14:sldId id="270"/>
            <p14:sldId id="271"/>
            <p14:sldId id="272"/>
          </p14:sldIdLst>
        </p14:section>
        <p14:section name="Внедрение и продажа" id="{634fa574-1a5e-8b7e-c513-60500d1ed1f7}">
          <p14:sldIdLst>
            <p14:sldId id="273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Открытие. Задайте рамку: «Покажу, как руководитель колл-центра перестаёт слушать звонки наугад и получает оценку каждого разговора». Продукт — кабинет контроля качества: он подключается к телефонии, получает расшифровки разговоров, AI оценивает каждого оператора и выдаёт персональные рекомендации. Ключевая мысль, к которой вы будете возвращаться: 100% звонков под контролем + понятная обратная связь каждому оператору + экономия времени руководителя.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 продавайте сразу — найдите боль. Спросите: «Сколько звонков в день принимает ваш колл-центр? Сколько из них кто-то слушает? Как оператор узнаёт, что сделал не так? Вы знаете, сколько пропущенных звонков остались без перезвона?» Попросите клиента выбрать 1–2 пункта, которые про него, и дальше делайте акцент именно на них.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Сформулируйте продукт одной фразой: «Система сама оценивает каждый звонок колл-центра и каждый день даёт операторам и руководителю конкретные рекомендации». Подчеркните: оцениваются все звонки, а не выборка, и уже утром у каждого оператора есть рекомендации на день.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Проведите клиента по цепочке слева направо. Акценты: (1) ничего не нужно выгружать вручную — система сама забирает звонки из облачной АТС; (2) если в АТС нет речевой аналитики, система распознаёт речь сама; (3) оценка — по единому стандарту, который настраивается под компанию; (4) результат — не просто цифры, а конкретные действия для оператора и руководителя. Сейчас готова интеграция с Mango Office; другие АТС — доработка.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Главный экран руководителя. Покажите: за выбранный период видно всё — сколько звонков, сколько пропущено, какой средний балл качества, какие исходы. Период выбирается в один клик: сегодня, вчера, 7 или 30 дней, месяц или любые даты. Если отделов несколько — переключатель в шапке.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Быстрая выгода, которую клиент почувствует в первый же день: список пропущенных, которым никто не перезвонил. Это прямые деньги — клиент звонил, чтобы купить или записаться. Спросите клиента, знает ли он сейчас, сколько таких звонков в день.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Покажите, что оценка не «чёрный ящик»: по каждому критерию есть короткое объяснение, почему стоит такой балл, а рядом — расшифровка разговора. Супервайзер может проверить оценку за минуту, не слушая весь звонок. Комментарии к звонку видит руководитель — удобно для разборов.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Критерии — основа доверия к оценке. Они одинаковы для всех операторов, поэтому сравнение честное. Важно: стандарт подстраивается под компанию — мы описываем, как у клиента принято приветствовать, что предлагать, какие услуги есть. Перед запуском оценку калибруем на реальных звонках клиента.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Здесь руководитель за минуту понимает, кто в команде сильнее, а кому нужна помощь, и по какому именно критерию. В карточке оператора — сравнение с отделом и динамика: видно, растёт человек или нет. Это основа для аттестации и мотивации.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Сильная фича: обратная связь без участия руководителя. Оператор каждый день получает не абстрактное «будь вежливее», а конкретную фразу, которую нужно говорить. Рекомендации учитывают прошлые периоды и сравнение с командой.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 экономия времени супервайзера: он тратит время только на звонки, где есть проблема. Причина, почему звонок попал в очередь, написана рядом. Вкладка «Прослушанные» — контроль работы самих супервайзеров: кто сколько звонков проверил и что написал.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 отличает систему от обычной речевой аналитики: она не только находит ошибки, но и проверяет, исправляются ли они. Каждый понедельник руководитель получает список: кого похвалить, с кем поговорить и о чём, какие звонки послушать вместе. Руководитель отмечает «обсудил» — и через неделю помощник учтёт это в новом решении. Единичная ошибка не превращается во «вмешательство» — решения взвешенные.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Вау-эффект для руководителя: не нужно искать отчёт — достаточно спросить «кто хуже всех завершает разговоры в сентябре?» или «сравни операторов за неделю». Цифры берутся из тех же расчётов, что и в кабинете. Помощник видит только данные отделов, доступных пользователю, и не имеет доступа к расшифровкам разговоров. Ответ приходит за 8–20 секунд.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Аргумент для клиентов, у которых речевая аналитика в телефонии не подключена или дорогая. Цифры — из проверки на реальных звонках: исход обращения и настроение клиента совпали в 85% случаев, а итоговый балл отличается в пределах собственного разброса оценщика. Для клиента распознавание и оценка стоят 0,65 ₽ за минуту — почти вдвое дешевле речевой аналитики АТС (1,25 ₽).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Важно для сетей и компаний с несколькими направлениями. Каждый руководитель видит только свой отдел: управляющий салоном — свой салон, руководитель колл-центра — колл-центр, собственник — всё. Сравнение «с командой» считается внутри отдела. Новые отделы подключаются в интерфейсе.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для ИТ и финансового директора. Видно, что система работает: сколько звонков загружено, расшифровано и оценено за каждый день, есть ли ошибки.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ИТ-специалиста и собственника. Ключевое: записи разговоров — персональные данные, они хранятся на сервере в РФ. Доступ разграничен по отделам. Вход защищён от перебора паролей. AI-чат работает только с агрегированными цифрами и не имеет доступа к содержанию разговоров.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Внедрение — понятный процесс. Сильный момент: история звонков подтягивается за прошлые недели, поэтому клиент видит отчёты по своему колл-центру сразу после запуска, а не через месяц. Калибровка — обязательный шаг: сверяем оценки AI с оценками эксперта клиента, чтобы им доверяли. Сроки уточняйте под клиента.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Озвучивайте цену просто: «16 900 рублей в месяц за кабинет и пять операторов, все функции включены; каждый следующий оператор — 590 рублей». Сразу посчитайте колл-центр клиента вслух: 16 900 + (операторов − 5) × 590. Сравните с зарплатой супервайзера, который слушает звонки вручную и успевает проверить лишь малую часть. Речевая аналитика телефонии (если клиент использует её для расшифровок) оплачивается клиентом оператору связи отдельно; наше распознавание — 0,65 ₽ за минуту, примерно вдвое дешевле речевой аналитики АТС. Скидка при оплате за год — 5% на ежемесячные платежи, на внедрение скидки нет. Других скидок без согласования с руководством не давайте.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клиент говорит «у нас другая телефония» или «у нас свой скрипт» — это не возражение, а возможность продать доработку. Зафиксируйте, что именно нужно, и передайте технической команде TetBiz для оценки. Сроки и стоимость доработки на встрече не обещайте — их называет команда после разбора задачи.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Шпаргалка по возражениям. Отвечайте коротко и сразу показывайте соответствующий экран. Если вопрос не из списка (другая телефония, интеграция с CRM, особые критерии) — зафиксируйте и передайте технической команде TetBiz.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Финал: подведите итог тегами внизу и предложите конкретный следующий шаг — демонстрацию кабинета или пилот: загрузить звонки колл-центра клиента за 2–3 недели и показать отчёт по его операторам. Спросите, кто ещё участвует в решении (руководитель колл-центра, ИТ, собственник), и договоритесь о дате.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3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tBi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475488"/>
            <a:ext cx="914400" cy="3153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Контроль качества колл-центра с AI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3F3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0B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hyperlink" Target="https://tetbiz.ru/" TargetMode="External"/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оган" descr="IT-решения для вашего бизнеса любой сложност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5120640" cy="729590"/>
          </a:xfrm>
          <a:prstGeom prst="rect">
            <a:avLst/>
          </a:prstGeom>
        </p:spPr>
      </p:pic>
      <p:pic>
        <p:nvPicPr>
          <p:cNvPr id="3" name="Логотип" descr="TetBiz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502920"/>
            <a:ext cx="1371600" cy="472966"/>
          </a:xfrm>
          <a:prstGeom prst="rect">
            <a:avLst/>
          </a:prstGeom>
        </p:spPr>
      </p:pic>
      <p:sp>
        <p:nvSpPr>
          <p:cNvPr id="4" name="Заголовок"/>
          <p:cNvSpPr txBox="1"/>
          <p:nvPr/>
        </p:nvSpPr>
        <p:spPr>
          <a:xfrm>
            <a:off x="548640" y="1874520"/>
            <a:ext cx="5852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tx1"/>
                </a:solidFill>
              </a:rPr>
              <a:t>Контроль качества колл-центра с AI</a:t>
            </a:r>
            <a:endParaRPr lang="en-US" sz="4000" dirty="0"/>
          </a:p>
        </p:txBody>
      </p:sp>
      <p:sp>
        <p:nvSpPr>
          <p:cNvPr id="5" name="Подзаголовок"/>
          <p:cNvSpPr txBox="1"/>
          <p:nvPr/>
        </p:nvSpPr>
        <p:spPr>
          <a:xfrm>
            <a:off x="548640" y="3291840"/>
            <a:ext cx="585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каждый звонок оценён — без прослушки вручную</a:t>
            </a:r>
            <a:endParaRPr lang="en-US" sz="2400" dirty="0"/>
          </a:p>
        </p:txBody>
      </p:sp>
      <p:sp>
        <p:nvSpPr>
          <p:cNvPr id="6" name="lead"/>
          <p:cNvSpPr txBox="1"/>
          <p:nvPr/>
        </p:nvSpPr>
        <p:spPr>
          <a:xfrm>
            <a:off x="548640" y="425196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Система сама забирает звонки из телефонии, оценивает работу операторов по 8 критериям и каждый день говорит каждому, что улучшить. Руководитель видит качество всего отдела в цифрах.</a:t>
            </a:r>
            <a:endParaRPr lang="en-US" sz="1600" dirty="0"/>
          </a:p>
        </p:txBody>
      </p:sp>
      <p:sp>
        <p:nvSpPr>
          <p:cNvPr id="7" name="Обзор кабинета frame"/>
          <p:cNvSpPr/>
          <p:nvPr/>
        </p:nvSpPr>
        <p:spPr>
          <a:xfrm>
            <a:off x="6656832" y="2159127"/>
            <a:ext cx="5065776" cy="2905506"/>
          </a:xfrm>
          <a:prstGeom prst="roundRect">
            <a:avLst>
              <a:gd name="adj" fmla="val 251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8" name="Обзор кабинета" descr="Обзор кабинета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2223135"/>
            <a:ext cx="4937760" cy="2777490"/>
          </a:xfrm>
          <a:prstGeom prst="rect">
            <a:avLst/>
          </a:prstGeom>
        </p:spPr>
      </p:pic>
      <p:sp>
        <p:nvSpPr>
          <p:cNvPr id="9" name="Подпись"/>
          <p:cNvSpPr txBox="1"/>
          <p:nvPr/>
        </p:nvSpPr>
        <p:spPr>
          <a:xfrm>
            <a:off x="6720840" y="544068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Кабинет руководителя: звонки, пропущенные и качество за период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Знакомая ситуация?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14300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Сотни разговоров в день — а руководитель физически слушает лишь малую часть.</a:t>
            </a:r>
            <a:endParaRPr lang="en-US" sz="1600" dirty="0"/>
          </a:p>
        </p:txBody>
      </p:sp>
      <p:sp>
        <p:nvSpPr>
          <p:cNvPr id="4" name="Боль 1"/>
          <p:cNvSpPr/>
          <p:nvPr/>
        </p:nvSpPr>
        <p:spPr>
          <a:xfrm>
            <a:off x="548640" y="178308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Иконка боли circle"/>
          <p:cNvSpPr/>
          <p:nvPr/>
        </p:nvSpPr>
        <p:spPr>
          <a:xfrm>
            <a:off x="822960" y="20574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6" name="Иконка боли" descr="FaHeadphon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19456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20574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Слушают выборочно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743200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Руководитель успевает прослушать 2–3% звонков. Ошибки в остальных 97% никто не видит.</a:t>
            </a:r>
            <a:endParaRPr lang="en-US" sz="1300" dirty="0"/>
          </a:p>
        </p:txBody>
      </p:sp>
      <p:sp>
        <p:nvSpPr>
          <p:cNvPr id="9" name="Боль 2"/>
          <p:cNvSpPr/>
          <p:nvPr/>
        </p:nvSpPr>
        <p:spPr>
          <a:xfrm>
            <a:off x="4297680" y="178308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Иконка боли circle"/>
          <p:cNvSpPr/>
          <p:nvPr/>
        </p:nvSpPr>
        <p:spPr>
          <a:xfrm>
            <a:off x="4572000" y="20574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1" name="Иконка боли" descr="FaBalanceSca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219456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257800" y="20574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Оценка «на глаз»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572000" y="2743200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Каждый супервайзер оценивает по-своему. Операторы спорят с оценками, единого стандарта нет.</a:t>
            </a:r>
            <a:endParaRPr lang="en-US" sz="1300" dirty="0"/>
          </a:p>
        </p:txBody>
      </p:sp>
      <p:sp>
        <p:nvSpPr>
          <p:cNvPr id="14" name="Боль 3"/>
          <p:cNvSpPr/>
          <p:nvPr/>
        </p:nvSpPr>
        <p:spPr>
          <a:xfrm>
            <a:off x="8046720" y="178308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Иконка боли circle"/>
          <p:cNvSpPr/>
          <p:nvPr/>
        </p:nvSpPr>
        <p:spPr>
          <a:xfrm>
            <a:off x="8321040" y="20574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6" name="Иконка боли" descr="FaPhoneSlash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219456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006840" y="20574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Пропущенные теряются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321040" y="2743200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Клиент не дозвонился, ему не перезвонили — и он ушёл к конкурентам. Сколько таких — неизвестно.</a:t>
            </a:r>
            <a:endParaRPr lang="en-US" sz="1300" dirty="0"/>
          </a:p>
        </p:txBody>
      </p:sp>
      <p:sp>
        <p:nvSpPr>
          <p:cNvPr id="19" name="Боль 4"/>
          <p:cNvSpPr/>
          <p:nvPr/>
        </p:nvSpPr>
        <p:spPr>
          <a:xfrm>
            <a:off x="548640" y="420624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Иконка боли circle"/>
          <p:cNvSpPr/>
          <p:nvPr/>
        </p:nvSpPr>
        <p:spPr>
          <a:xfrm>
            <a:off x="822960" y="448056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1" name="Иконка боли" descr="FaCommentSlash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4617720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508760" y="44805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Нет обратной связи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822960" y="5166360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Оператор не знает, что делает не так. Разбор раз в месяц уже ничего не меняет.</a:t>
            </a:r>
            <a:endParaRPr lang="en-US" sz="1300" dirty="0"/>
          </a:p>
        </p:txBody>
      </p:sp>
      <p:sp>
        <p:nvSpPr>
          <p:cNvPr id="24" name="Боль 5"/>
          <p:cNvSpPr/>
          <p:nvPr/>
        </p:nvSpPr>
        <p:spPr>
          <a:xfrm>
            <a:off x="4297680" y="420624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5" name="Иконка боли circle"/>
          <p:cNvSpPr/>
          <p:nvPr/>
        </p:nvSpPr>
        <p:spPr>
          <a:xfrm>
            <a:off x="4572000" y="448056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6" name="Иконка боли" descr="FaRedoAlt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4617720"/>
            <a:ext cx="274320" cy="27432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5257800" y="44805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Рекомендации забываются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4572000" y="5166360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Сказали на планёрке «уточняйте потребность» — а через неделю всё по-старому, и никто не проверил.</a:t>
            </a:r>
            <a:endParaRPr lang="en-US" sz="1300" dirty="0"/>
          </a:p>
        </p:txBody>
      </p:sp>
      <p:sp>
        <p:nvSpPr>
          <p:cNvPr id="29" name="Боль 6"/>
          <p:cNvSpPr/>
          <p:nvPr/>
        </p:nvSpPr>
        <p:spPr>
          <a:xfrm>
            <a:off x="8046720" y="4206240"/>
            <a:ext cx="352044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0" name="Иконка боли circle"/>
          <p:cNvSpPr/>
          <p:nvPr/>
        </p:nvSpPr>
        <p:spPr>
          <a:xfrm>
            <a:off x="8321040" y="448056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Иконка боли" descr="FaEyeSlash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8200" y="4617720"/>
            <a:ext cx="274320" cy="27432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9006840" y="448056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Ничего не видно</a:t>
            </a:r>
            <a:endParaRPr lang="en-US" sz="1600" dirty="0"/>
          </a:p>
        </p:txBody>
      </p:sp>
      <p:sp>
        <p:nvSpPr>
          <p:cNvPr id="33" name="Text 25"/>
          <p:cNvSpPr txBox="1"/>
          <p:nvPr/>
        </p:nvSpPr>
        <p:spPr>
          <a:xfrm>
            <a:off x="8321040" y="5166360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Какой оператор слабее, по какому критерию, стало лучше или хуже — цифр нет.</a:t>
            </a:r>
            <a:endParaRPr lang="en-US" sz="1300" dirty="0"/>
          </a:p>
        </p:txBody>
      </p:sp>
      <p:sp>
        <p:nvSpPr>
          <p:cNvPr id="35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2 / 22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Решение: AI-контроль качества звонков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280160"/>
            <a:ext cx="55778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2"/>
                </a:solidFill>
              </a:rPr>
              <a:t>Система подключается к облачной телефонии и каждые 15 минут забирает новые звонки. По расшифровке разговора AI оценивает оператора по 8 критериям, определяет исход обращения и настроение клиента, а спорные звонки ставит в очередь на прослушивание. Каждый день оператор получает персональные рекомендации, а руководитель — готовые решения по команде.</a:t>
            </a:r>
            <a:endParaRPr lang="en-US" sz="1700" dirty="0"/>
          </a:p>
        </p:txBody>
      </p:sp>
      <p:sp>
        <p:nvSpPr>
          <p:cNvPr id="4" name="bullets"/>
          <p:cNvSpPr txBox="1"/>
          <p:nvPr/>
        </p:nvSpPr>
        <p:spPr>
          <a:xfrm>
            <a:off x="548640" y="3977640"/>
            <a:ext cx="5577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Все звонки —</a:t>
            </a:r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не выборка, а каждый разговор с расшифровкой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Единый стандарт —</a:t>
            </a:r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одни и те же критерии для всех операторов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Обратная связь каждый день —</a:t>
            </a:r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оператор знает, что улучшить завтра</a:t>
            </a:r>
            <a:endParaRPr lang="en-US" sz="1500" dirty="0"/>
          </a:p>
        </p:txBody>
      </p:sp>
      <p:sp>
        <p:nvSpPr>
          <p:cNvPr id="5" name="Факт 1"/>
          <p:cNvSpPr/>
          <p:nvPr/>
        </p:nvSpPr>
        <p:spPr>
          <a:xfrm>
            <a:off x="6675120" y="1325880"/>
            <a:ext cx="4983480" cy="13716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903720" y="15087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100%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8961120" y="15087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звонков с расшифровкой получают оценку — без ручной прослушки</a:t>
            </a:r>
            <a:endParaRPr lang="en-US" sz="1300" dirty="0"/>
          </a:p>
        </p:txBody>
      </p:sp>
      <p:sp>
        <p:nvSpPr>
          <p:cNvPr id="8" name="Факт 2"/>
          <p:cNvSpPr/>
          <p:nvPr/>
        </p:nvSpPr>
        <p:spPr>
          <a:xfrm>
            <a:off x="6675120" y="2926080"/>
            <a:ext cx="4983480" cy="13716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6903720" y="31089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8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8961120" y="31089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критериев оценки: от приветствия до завершения разговора</a:t>
            </a:r>
            <a:endParaRPr lang="en-US" sz="1300" dirty="0"/>
          </a:p>
        </p:txBody>
      </p:sp>
      <p:sp>
        <p:nvSpPr>
          <p:cNvPr id="11" name="Факт 3"/>
          <p:cNvSpPr/>
          <p:nvPr/>
        </p:nvSpPr>
        <p:spPr>
          <a:xfrm>
            <a:off x="6675120" y="4526280"/>
            <a:ext cx="4983480" cy="13716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903720" y="4709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15 мин</a:t>
            </a:r>
            <a:endParaRPr lang="en-US" sz="3400" dirty="0"/>
          </a:p>
        </p:txBody>
      </p:sp>
      <p:sp>
        <p:nvSpPr>
          <p:cNvPr id="13" name="Text 11"/>
          <p:cNvSpPr txBox="1"/>
          <p:nvPr/>
        </p:nvSpPr>
        <p:spPr>
          <a:xfrm>
            <a:off x="8961120" y="47091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— и новые звонки и пропущенные уже в кабинете</a:t>
            </a:r>
            <a:endParaRPr lang="en-US" sz="1300" dirty="0"/>
          </a:p>
        </p:txBody>
      </p:sp>
      <p:sp>
        <p:nvSpPr>
          <p:cNvPr id="15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3 / 22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Как это работает</a:t>
            </a:r>
            <a:endParaRPr lang="en-US" sz="3000" dirty="0"/>
          </a:p>
        </p:txBody>
      </p:sp>
      <p:sp>
        <p:nvSpPr>
          <p:cNvPr id="3" name="Шаг 1"/>
          <p:cNvSpPr/>
          <p:nvPr/>
        </p:nvSpPr>
        <p:spPr>
          <a:xfrm>
            <a:off x="548640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Иконка шага circle"/>
          <p:cNvSpPr/>
          <p:nvPr/>
        </p:nvSpPr>
        <p:spPr>
          <a:xfrm>
            <a:off x="1211580" y="16002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Иконка шага" descr="FaPhoneAl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3030" y="177165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1. Звонок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Разговор записан в облачной АТС, система забирает его каждые 15 минут</a:t>
            </a:r>
            <a:endParaRPr lang="en-US" sz="1200" dirty="0"/>
          </a:p>
        </p:txBody>
      </p:sp>
      <p:sp>
        <p:nvSpPr>
          <p:cNvPr id="8" name="Стрелка"/>
          <p:cNvSpPr/>
          <p:nvPr/>
        </p:nvSpPr>
        <p:spPr>
          <a:xfrm>
            <a:off x="2570950" y="2606040"/>
            <a:ext cx="237744" cy="237744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9" name="Шаг 2"/>
          <p:cNvSpPr/>
          <p:nvPr/>
        </p:nvSpPr>
        <p:spPr>
          <a:xfrm>
            <a:off x="2819324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Иконка шага circle"/>
          <p:cNvSpPr/>
          <p:nvPr/>
        </p:nvSpPr>
        <p:spPr>
          <a:xfrm>
            <a:off x="3482264" y="16002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 шага" descr="FaFileAl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714" y="1771650"/>
            <a:ext cx="342900" cy="3429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956484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2. Расшифровка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2956484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Речевая аналитика АТС или собственное распознавание речи</a:t>
            </a:r>
            <a:endParaRPr lang="en-US" sz="1200" dirty="0"/>
          </a:p>
        </p:txBody>
      </p:sp>
      <p:sp>
        <p:nvSpPr>
          <p:cNvPr id="14" name="Стрелка"/>
          <p:cNvSpPr/>
          <p:nvPr/>
        </p:nvSpPr>
        <p:spPr>
          <a:xfrm>
            <a:off x="4841634" y="2606040"/>
            <a:ext cx="237744" cy="237744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5" name="Шаг 3"/>
          <p:cNvSpPr/>
          <p:nvPr/>
        </p:nvSpPr>
        <p:spPr>
          <a:xfrm>
            <a:off x="5090008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Иконка шага circle"/>
          <p:cNvSpPr/>
          <p:nvPr/>
        </p:nvSpPr>
        <p:spPr>
          <a:xfrm>
            <a:off x="5752948" y="16002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Иконка шага" descr="FaRobo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398" y="1771650"/>
            <a:ext cx="342900" cy="34290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227168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3. AI-оценка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5227168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8 критериев, исход, настроение клиента, красные флаги</a:t>
            </a:r>
            <a:endParaRPr lang="en-US" sz="1200" dirty="0"/>
          </a:p>
        </p:txBody>
      </p:sp>
      <p:sp>
        <p:nvSpPr>
          <p:cNvPr id="20" name="Стрелка"/>
          <p:cNvSpPr/>
          <p:nvPr/>
        </p:nvSpPr>
        <p:spPr>
          <a:xfrm>
            <a:off x="7112318" y="2606040"/>
            <a:ext cx="237744" cy="237744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21" name="Шаг 4"/>
          <p:cNvSpPr/>
          <p:nvPr/>
        </p:nvSpPr>
        <p:spPr>
          <a:xfrm>
            <a:off x="7360691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2" name="Иконка шага circle"/>
          <p:cNvSpPr/>
          <p:nvPr/>
        </p:nvSpPr>
        <p:spPr>
          <a:xfrm>
            <a:off x="8023631" y="16002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Иконка шага" descr="FaLightbulb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081" y="1771650"/>
            <a:ext cx="342900" cy="34290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497851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4. Рекомендации</a:t>
            </a:r>
            <a:endParaRPr lang="en-US" sz="1500" dirty="0"/>
          </a:p>
        </p:txBody>
      </p:sp>
      <p:sp>
        <p:nvSpPr>
          <p:cNvPr id="25" name="Text 19"/>
          <p:cNvSpPr txBox="1"/>
          <p:nvPr/>
        </p:nvSpPr>
        <p:spPr>
          <a:xfrm>
            <a:off x="7497851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Каждому оператору — за день и за неделю, с примерами фраз</a:t>
            </a:r>
            <a:endParaRPr lang="en-US" sz="1200" dirty="0"/>
          </a:p>
        </p:txBody>
      </p:sp>
      <p:sp>
        <p:nvSpPr>
          <p:cNvPr id="26" name="Стрелка"/>
          <p:cNvSpPr/>
          <p:nvPr/>
        </p:nvSpPr>
        <p:spPr>
          <a:xfrm>
            <a:off x="9383001" y="2606040"/>
            <a:ext cx="237744" cy="237744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27" name="Шаг 5"/>
          <p:cNvSpPr/>
          <p:nvPr/>
        </p:nvSpPr>
        <p:spPr>
          <a:xfrm>
            <a:off x="9631375" y="1371600"/>
            <a:ext cx="2011680" cy="2697480"/>
          </a:xfrm>
          <a:prstGeom prst="roundRect">
            <a:avLst>
              <a:gd name="adj" fmla="val 454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8" name="Иконка шага circle"/>
          <p:cNvSpPr/>
          <p:nvPr/>
        </p:nvSpPr>
        <p:spPr>
          <a:xfrm>
            <a:off x="10294315" y="160020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9" name="Иконка шага" descr="FaUserTi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765" y="1771650"/>
            <a:ext cx="342900" cy="34290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9768535" y="242316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5. Решения</a:t>
            </a:r>
            <a:endParaRPr lang="en-US" sz="1500" dirty="0"/>
          </a:p>
        </p:txBody>
      </p:sp>
      <p:sp>
        <p:nvSpPr>
          <p:cNvPr id="31" name="Text 24"/>
          <p:cNvSpPr txBox="1"/>
          <p:nvPr/>
        </p:nvSpPr>
        <p:spPr>
          <a:xfrm>
            <a:off x="9768535" y="283464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Руководителю — кого похвалить, с кем поговорить, что послушать</a:t>
            </a:r>
            <a:endParaRPr lang="en-US" sz="1200" dirty="0"/>
          </a:p>
        </p:txBody>
      </p:sp>
      <p:sp>
        <p:nvSpPr>
          <p:cNvPr id="32" name="Днём"/>
          <p:cNvSpPr/>
          <p:nvPr/>
        </p:nvSpPr>
        <p:spPr>
          <a:xfrm>
            <a:off x="548640" y="4389120"/>
            <a:ext cx="5440680" cy="1691640"/>
          </a:xfrm>
          <a:prstGeom prst="roundRect">
            <a:avLst>
              <a:gd name="adj" fmla="val 54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3" name="day circle"/>
          <p:cNvSpPr/>
          <p:nvPr/>
        </p:nvSpPr>
        <p:spPr>
          <a:xfrm>
            <a:off x="777240" y="46177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4" name="day" descr="FaSu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70" y="4743450"/>
            <a:ext cx="251460" cy="251460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1417320" y="461772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В течение дня</a:t>
            </a:r>
            <a:endParaRPr lang="en-US" sz="1600" dirty="0"/>
          </a:p>
        </p:txBody>
      </p:sp>
      <p:sp>
        <p:nvSpPr>
          <p:cNvPr id="36" name="Text 28"/>
          <p:cNvSpPr txBox="1"/>
          <p:nvPr/>
        </p:nvSpPr>
        <p:spPr>
          <a:xfrm>
            <a:off x="777240" y="521208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Звонки, пропущенные и ожидание обновляются каждые 15 минут — руководитель видит, кому нужно перезвонить, прямо сейчас.</a:t>
            </a:r>
            <a:endParaRPr lang="en-US" sz="1300" dirty="0"/>
          </a:p>
        </p:txBody>
      </p:sp>
      <p:sp>
        <p:nvSpPr>
          <p:cNvPr id="37" name="Ночью"/>
          <p:cNvSpPr/>
          <p:nvPr/>
        </p:nvSpPr>
        <p:spPr>
          <a:xfrm>
            <a:off x="6217920" y="4389120"/>
            <a:ext cx="5440680" cy="1691640"/>
          </a:xfrm>
          <a:prstGeom prst="roundRect">
            <a:avLst>
              <a:gd name="adj" fmla="val 54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8" name="night circle"/>
          <p:cNvSpPr/>
          <p:nvPr/>
        </p:nvSpPr>
        <p:spPr>
          <a:xfrm>
            <a:off x="6446520" y="4617720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9" name="night" descr="FaMoon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50" y="4743450"/>
            <a:ext cx="251460" cy="251460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7086600" y="461772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Ночью</a:t>
            </a:r>
            <a:endParaRPr lang="en-US" sz="1600" dirty="0"/>
          </a:p>
        </p:txBody>
      </p:sp>
      <p:sp>
        <p:nvSpPr>
          <p:cNvPr id="41" name="Text 32"/>
          <p:cNvSpPr txBox="1"/>
          <p:nvPr/>
        </p:nvSpPr>
        <p:spPr>
          <a:xfrm>
            <a:off x="6446520" y="521208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Расшифровки и AI-оценка всех звонков за вчера. К началу смены готовы оценки, рекомендации операторам и очередь на прослушивание.</a:t>
            </a:r>
            <a:endParaRPr lang="en-US" sz="1300" dirty="0"/>
          </a:p>
        </p:txBody>
      </p:sp>
      <p:sp>
        <p:nvSpPr>
          <p:cNvPr id="43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4 / 22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Обзор: колл-центр на одном экране</a:t>
            </a:r>
            <a:endParaRPr lang="en-US" sz="3000" dirty="0"/>
          </a:p>
        </p:txBody>
      </p:sp>
      <p:sp>
        <p:nvSpPr>
          <p:cNvPr id="3" name="bullets"/>
          <p:cNvSpPr txBox="1"/>
          <p:nvPr/>
        </p:nvSpPr>
        <p:spPr>
          <a:xfrm>
            <a:off x="548640" y="1371600"/>
            <a:ext cx="420624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Звонки: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всего, отвечено, пропущено, среднее ожидание и разговор, доля переводов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Качество: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средний балл, сколько звонков стоит прослушать, сколько не решено и с негативом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По дням: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нагрузка и балл качества на одном графике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Исходы обращений: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записи, консультации, переводы, перезвоны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Таблица операторов: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балл по каждому из 8 критериев</a:t>
            </a:r>
            <a:endParaRPr lang="en-US" sz="1500" dirty="0"/>
          </a:p>
        </p:txBody>
      </p:sp>
      <p:sp>
        <p:nvSpPr>
          <p:cNvPr id="4" name="Обзор frame"/>
          <p:cNvSpPr/>
          <p:nvPr/>
        </p:nvSpPr>
        <p:spPr>
          <a:xfrm>
            <a:off x="5493632" y="1261872"/>
            <a:ext cx="5791977" cy="4928616"/>
          </a:xfrm>
          <a:prstGeom prst="roundRect">
            <a:avLst>
              <a:gd name="adj" fmla="val 1484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5" name="Обзор" descr="Обзор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7640" y="1325880"/>
            <a:ext cx="5663961" cy="4800600"/>
          </a:xfrm>
          <a:prstGeom prst="rect">
            <a:avLst/>
          </a:prstGeom>
        </p:spPr>
      </p:pic>
      <p:sp>
        <p:nvSpPr>
          <p:cNvPr id="7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5 / 22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Пропущенные звонки под контролем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23444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Каждый пропущенный звонок — потерянный клиент, если ему не перезвонили. Система показывает, кому перезвонили, а кто остался без контакта.</a:t>
            </a:r>
            <a:endParaRPr lang="en-US" sz="1600" dirty="0"/>
          </a:p>
        </p:txBody>
      </p:sp>
      <p:sp>
        <p:nvSpPr>
          <p:cNvPr id="4" name="bullets"/>
          <p:cNvSpPr txBox="1"/>
          <p:nvPr/>
        </p:nvSpPr>
        <p:spPr>
          <a:xfrm>
            <a:off x="548640" y="2514600"/>
            <a:ext cx="45720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Перезвонили / сам дозвонился / без контакта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— по каждому пропущенному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Обновление каждые 15 минут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в рабочее время — список актуален в течение дня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Журнал звонков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с фильтрами: оператор, исход, балл, перевод, номер клиента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Запись разговора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слушается прямо в списке</a:t>
            </a:r>
            <a:endParaRPr lang="en-US" sz="1400" dirty="0"/>
          </a:p>
        </p:txBody>
      </p:sp>
      <p:sp>
        <p:nvSpPr>
          <p:cNvPr id="5" name="Журнал звонков frame"/>
          <p:cNvSpPr/>
          <p:nvPr/>
        </p:nvSpPr>
        <p:spPr>
          <a:xfrm>
            <a:off x="5422392" y="1304735"/>
            <a:ext cx="6300216" cy="4842891"/>
          </a:xfrm>
          <a:prstGeom prst="roundRect">
            <a:avLst>
              <a:gd name="adj" fmla="val 1511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6" name="Журнал звонков" descr="Журнал звонко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0" y="1368743"/>
            <a:ext cx="6172200" cy="4714875"/>
          </a:xfrm>
          <a:prstGeom prst="rect">
            <a:avLst/>
          </a:prstGeom>
        </p:spPr>
      </p:pic>
      <p:sp>
        <p:nvSpPr>
          <p:cNvPr id="8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6 / 22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Карточка звонка: оценка и расшифровка</a:t>
            </a:r>
            <a:endParaRPr lang="en-US" sz="3000" dirty="0"/>
          </a:p>
        </p:txBody>
      </p:sp>
      <p:sp>
        <p:nvSpPr>
          <p:cNvPr id="3" name="Карточка звонка frame"/>
          <p:cNvSpPr/>
          <p:nvPr/>
        </p:nvSpPr>
        <p:spPr>
          <a:xfrm>
            <a:off x="484632" y="1267587"/>
            <a:ext cx="7534656" cy="4962906"/>
          </a:xfrm>
          <a:prstGeom prst="roundRect">
            <a:avLst>
              <a:gd name="adj" fmla="val 1474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Карточка звонка" descr="Карточка звонк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31595"/>
            <a:ext cx="7406640" cy="4834890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8321040" y="1371600"/>
            <a:ext cx="3337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Итоговый балл 0–100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и оценка по 8 критериям с пояснением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Исход обращения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и настроение клиента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Сильные и слабые стороны,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рекомендации оператору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Расшифровка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по ролям «оператор / клиент»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Прослушать или скачать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запись, оставить комментарий</a:t>
            </a:r>
            <a:endParaRPr lang="en-US" sz="1400" dirty="0"/>
          </a:p>
        </p:txBody>
      </p:sp>
      <p:sp>
        <p:nvSpPr>
          <p:cNvPr id="7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7 / 22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Единый стандарт: 8 критериев оценки</a:t>
            </a:r>
            <a:endParaRPr lang="en-US" sz="3000" dirty="0"/>
          </a:p>
        </p:txBody>
      </p:sp>
      <p:sp>
        <p:nvSpPr>
          <p:cNvPr id="3" name="Приветствие"/>
          <p:cNvSpPr/>
          <p:nvPr/>
        </p:nvSpPr>
        <p:spPr>
          <a:xfrm>
            <a:off x="548640" y="1325880"/>
            <a:ext cx="2651760" cy="178308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Иконка критерия circle"/>
          <p:cNvSpPr/>
          <p:nvPr/>
        </p:nvSpPr>
        <p:spPr>
          <a:xfrm>
            <a:off x="777240" y="15544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Иконка критерия" descr="FaHandshak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69164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5544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Приветствие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2860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Поздоровался, назвал компанию и себя</a:t>
            </a:r>
            <a:endParaRPr lang="en-US" sz="1300" dirty="0"/>
          </a:p>
        </p:txBody>
      </p:sp>
      <p:sp>
        <p:nvSpPr>
          <p:cNvPr id="8" name="Выявление потребности"/>
          <p:cNvSpPr/>
          <p:nvPr/>
        </p:nvSpPr>
        <p:spPr>
          <a:xfrm>
            <a:off x="3367735" y="1325880"/>
            <a:ext cx="2651760" cy="178308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9" name="Иконка критерия circle"/>
          <p:cNvSpPr/>
          <p:nvPr/>
        </p:nvSpPr>
        <p:spPr>
          <a:xfrm>
            <a:off x="3596335" y="15544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 критерия" descr="FaSearch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495" y="169164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82135" y="15544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Выявление потребности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596335" y="22860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Уточняющие вопросы, понял запрос</a:t>
            </a:r>
            <a:endParaRPr lang="en-US" sz="1300" dirty="0"/>
          </a:p>
        </p:txBody>
      </p:sp>
      <p:sp>
        <p:nvSpPr>
          <p:cNvPr id="13" name="Компетентность"/>
          <p:cNvSpPr/>
          <p:nvPr/>
        </p:nvSpPr>
        <p:spPr>
          <a:xfrm>
            <a:off x="6186830" y="1325880"/>
            <a:ext cx="2651760" cy="178308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4" name="Иконка критерия circle"/>
          <p:cNvSpPr/>
          <p:nvPr/>
        </p:nvSpPr>
        <p:spPr>
          <a:xfrm>
            <a:off x="6415430" y="15544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Иконка критерия" descr="FaGraduationCap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590" y="169164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101230" y="15544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Компетентность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415430" y="22860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Точная информация, понятный следующий шаг</a:t>
            </a:r>
            <a:endParaRPr lang="en-US" sz="1300" dirty="0"/>
          </a:p>
        </p:txBody>
      </p:sp>
      <p:sp>
        <p:nvSpPr>
          <p:cNvPr id="18" name="Вежливость и тон"/>
          <p:cNvSpPr/>
          <p:nvPr/>
        </p:nvSpPr>
        <p:spPr>
          <a:xfrm>
            <a:off x="9005926" y="1325880"/>
            <a:ext cx="2651760" cy="178308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Иконка критерия circle"/>
          <p:cNvSpPr/>
          <p:nvPr/>
        </p:nvSpPr>
        <p:spPr>
          <a:xfrm>
            <a:off x="9234526" y="15544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Иконка критерия" descr="FaSmil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686" y="169164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920326" y="15544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Вежливость и тон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9234526" y="22860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Уважительно, без раздражения</a:t>
            </a:r>
            <a:endParaRPr lang="en-US" sz="1300" dirty="0"/>
          </a:p>
        </p:txBody>
      </p:sp>
      <p:sp>
        <p:nvSpPr>
          <p:cNvPr id="23" name="Активное слушание"/>
          <p:cNvSpPr/>
          <p:nvPr/>
        </p:nvSpPr>
        <p:spPr>
          <a:xfrm>
            <a:off x="548640" y="3337560"/>
            <a:ext cx="2651760" cy="178308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4" name="Иконка критерия circle"/>
          <p:cNvSpPr/>
          <p:nvPr/>
        </p:nvSpPr>
        <p:spPr>
          <a:xfrm>
            <a:off x="777240" y="3566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Иконка критерия" descr="FaAssistiveListeningSystem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703320"/>
            <a:ext cx="274320" cy="27432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463040" y="356616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Активное слушание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777240" y="42976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Не перебивал, резюмировал</a:t>
            </a:r>
            <a:endParaRPr lang="en-US" sz="1300" dirty="0"/>
          </a:p>
        </p:txBody>
      </p:sp>
      <p:sp>
        <p:nvSpPr>
          <p:cNvPr id="28" name="Качество речи"/>
          <p:cNvSpPr/>
          <p:nvPr/>
        </p:nvSpPr>
        <p:spPr>
          <a:xfrm>
            <a:off x="3367735" y="3337560"/>
            <a:ext cx="2651760" cy="178308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Иконка критерия circle"/>
          <p:cNvSpPr/>
          <p:nvPr/>
        </p:nvSpPr>
        <p:spPr>
          <a:xfrm>
            <a:off x="3596335" y="3566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Иконка критерия" descr="FaMicrophone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495" y="3703320"/>
            <a:ext cx="274320" cy="27432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4282135" y="356616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Качество речи</a:t>
            </a:r>
            <a:endParaRPr lang="en-US" sz="1400" dirty="0"/>
          </a:p>
        </p:txBody>
      </p:sp>
      <p:sp>
        <p:nvSpPr>
          <p:cNvPr id="32" name="Text 24"/>
          <p:cNvSpPr txBox="1"/>
          <p:nvPr/>
        </p:nvSpPr>
        <p:spPr>
          <a:xfrm>
            <a:off x="3596335" y="42976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Грамотно, без слов-паразитов</a:t>
            </a:r>
            <a:endParaRPr lang="en-US" sz="1300" dirty="0"/>
          </a:p>
        </p:txBody>
      </p:sp>
      <p:sp>
        <p:nvSpPr>
          <p:cNvPr id="33" name="Работа с возражениями"/>
          <p:cNvSpPr/>
          <p:nvPr/>
        </p:nvSpPr>
        <p:spPr>
          <a:xfrm>
            <a:off x="6186830" y="3337560"/>
            <a:ext cx="2651760" cy="178308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4" name="Иконка критерия circle"/>
          <p:cNvSpPr/>
          <p:nvPr/>
        </p:nvSpPr>
        <p:spPr>
          <a:xfrm>
            <a:off x="6415430" y="3566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5" name="Иконка критерия" descr="FaShieldAlt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590" y="3703320"/>
            <a:ext cx="274320" cy="274320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7101230" y="356616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Работа с возражениями</a:t>
            </a:r>
            <a:endParaRPr lang="en-US" sz="1400" dirty="0"/>
          </a:p>
        </p:txBody>
      </p:sp>
      <p:sp>
        <p:nvSpPr>
          <p:cNvPr id="37" name="Text 28"/>
          <p:cNvSpPr txBox="1"/>
          <p:nvPr/>
        </p:nvSpPr>
        <p:spPr>
          <a:xfrm>
            <a:off x="6415430" y="42976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Снял напряжение, предложил решение</a:t>
            </a:r>
            <a:endParaRPr lang="en-US" sz="1300" dirty="0"/>
          </a:p>
        </p:txBody>
      </p:sp>
      <p:sp>
        <p:nvSpPr>
          <p:cNvPr id="38" name="Завершение"/>
          <p:cNvSpPr/>
          <p:nvPr/>
        </p:nvSpPr>
        <p:spPr>
          <a:xfrm>
            <a:off x="9005926" y="3337560"/>
            <a:ext cx="2651760" cy="1783080"/>
          </a:xfrm>
          <a:prstGeom prst="roundRect">
            <a:avLst>
              <a:gd name="adj" fmla="val 5128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9" name="Иконка критерия circle"/>
          <p:cNvSpPr/>
          <p:nvPr/>
        </p:nvSpPr>
        <p:spPr>
          <a:xfrm>
            <a:off x="9234526" y="3566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0" name="Иконка критерия" descr="FaFlagCheckered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1686" y="3703320"/>
            <a:ext cx="274320" cy="274320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9920326" y="356616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Завершение</a:t>
            </a:r>
            <a:endParaRPr lang="en-US" sz="1400" dirty="0"/>
          </a:p>
        </p:txBody>
      </p:sp>
      <p:sp>
        <p:nvSpPr>
          <p:cNvPr id="42" name="Text 32"/>
          <p:cNvSpPr txBox="1"/>
          <p:nvPr/>
        </p:nvSpPr>
        <p:spPr>
          <a:xfrm>
            <a:off x="9234526" y="42976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Подвёл итог, попрощался</a:t>
            </a:r>
            <a:endParaRPr lang="en-US" sz="1300" dirty="0"/>
          </a:p>
        </p:txBody>
      </p:sp>
      <p:sp>
        <p:nvSpPr>
          <p:cNvPr id="43" name="Плюс к критериям"/>
          <p:cNvSpPr/>
          <p:nvPr/>
        </p:nvSpPr>
        <p:spPr>
          <a:xfrm>
            <a:off x="548640" y="5440680"/>
            <a:ext cx="11109960" cy="777240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4" name="Text 34"/>
          <p:cNvSpPr txBox="1"/>
          <p:nvPr/>
        </p:nvSpPr>
        <p:spPr>
          <a:xfrm>
            <a:off x="822960" y="544068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Плюс к критериям: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исход обращения, настроение клиента, красные флаги и отметка «стоит прослушать». Описание компании и стандарта разговора задаётся под клиента.</a:t>
            </a:r>
            <a:endParaRPr lang="en-US" sz="1400" dirty="0"/>
          </a:p>
        </p:txBody>
      </p:sp>
      <p:sp>
        <p:nvSpPr>
          <p:cNvPr id="46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8 / 22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Операторы: рейтинг и личная карточка</a:t>
            </a:r>
            <a:endParaRPr lang="en-US" sz="3000" dirty="0"/>
          </a:p>
        </p:txBody>
      </p:sp>
      <p:sp>
        <p:nvSpPr>
          <p:cNvPr id="3" name="Рейтинг операторов frame"/>
          <p:cNvSpPr/>
          <p:nvPr/>
        </p:nvSpPr>
        <p:spPr>
          <a:xfrm>
            <a:off x="484632" y="1265682"/>
            <a:ext cx="6437376" cy="2406396"/>
          </a:xfrm>
          <a:prstGeom prst="roundRect">
            <a:avLst>
              <a:gd name="adj" fmla="val 304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Рейтинг операторов" descr="Рейтинг операторо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29690"/>
            <a:ext cx="6309360" cy="2278380"/>
          </a:xfrm>
          <a:prstGeom prst="rect">
            <a:avLst/>
          </a:prstGeom>
        </p:spPr>
      </p:pic>
      <p:sp>
        <p:nvSpPr>
          <p:cNvPr id="5" name="Карточка оператора frame"/>
          <p:cNvSpPr/>
          <p:nvPr/>
        </p:nvSpPr>
        <p:spPr>
          <a:xfrm>
            <a:off x="7114032" y="1873060"/>
            <a:ext cx="4608576" cy="3706241"/>
          </a:xfrm>
          <a:prstGeom prst="roundRect">
            <a:avLst>
              <a:gd name="adj" fmla="val 1974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6" name="Карточка оператора" descr="Карточка оператора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040" y="1937068"/>
            <a:ext cx="4480560" cy="3578225"/>
          </a:xfrm>
          <a:prstGeom prst="rect">
            <a:avLst/>
          </a:prstGeom>
        </p:spPr>
      </p:pic>
      <p:sp>
        <p:nvSpPr>
          <p:cNvPr id="7" name="bullets"/>
          <p:cNvSpPr txBox="1"/>
          <p:nvPr/>
        </p:nvSpPr>
        <p:spPr>
          <a:xfrm>
            <a:off x="548640" y="3931920"/>
            <a:ext cx="63093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Рейтинг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по баллу и каждому критерию — цветом видно слабые места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Нагрузка: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звонки, длительность, переводы, записи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Карточка оператора: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критерии в сравнении с отделом, динамика по дням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Частые замечания</a:t>
            </a:r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и сильные стороны за период</a:t>
            </a:r>
            <a:endParaRPr lang="en-US" sz="1400" dirty="0"/>
          </a:p>
        </p:txBody>
      </p:sp>
      <p:sp>
        <p:nvSpPr>
          <p:cNvPr id="9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9 / 22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Рекомендации каждому оператору</a:t>
            </a:r>
            <a:endParaRPr lang="en-US" sz="3000" dirty="0"/>
          </a:p>
        </p:txBody>
      </p:sp>
      <p:sp>
        <p:nvSpPr>
          <p:cNvPr id="3" name="Рекомендации операторам frame"/>
          <p:cNvSpPr/>
          <p:nvPr/>
        </p:nvSpPr>
        <p:spPr>
          <a:xfrm>
            <a:off x="484632" y="1312672"/>
            <a:ext cx="6894576" cy="4827016"/>
          </a:xfrm>
          <a:prstGeom prst="roundRect">
            <a:avLst>
              <a:gd name="adj" fmla="val 151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Рекомендации операторам" descr="Рекомендации операторам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6680"/>
            <a:ext cx="6766560" cy="4699000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7680960" y="1371600"/>
            <a:ext cx="397764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Каждый день и каждую неделю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автоматически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Главный итог и фокус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на следующий период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3–5 рекомендаций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с готовыми примерами фраз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Звонки для разбора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— до трёх, со ссылками</a:t>
            </a:r>
            <a:endParaRPr lang="en-US" sz="1500" dirty="0"/>
          </a:p>
          <a:p>
            <a:pPr marL="203200" indent="-203200"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Динамика</a:t>
            </a:r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tx2"/>
                </a:solidFill>
              </a:rPr>
              <a:t> к прошлому периоду и к отделу</a:t>
            </a:r>
            <a:endParaRPr lang="en-US" sz="1500" dirty="0"/>
          </a:p>
        </p:txBody>
      </p:sp>
      <p:sp>
        <p:nvSpPr>
          <p:cNvPr id="7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10 / 22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Очередь на прослушивание</a:t>
            </a:r>
            <a:endParaRPr lang="en-US" sz="3000" dirty="0"/>
          </a:p>
        </p:txBody>
      </p:sp>
      <p:sp>
        <p:nvSpPr>
          <p:cNvPr id="3" name="Очередь на прослушивание frame"/>
          <p:cNvSpPr/>
          <p:nvPr/>
        </p:nvSpPr>
        <p:spPr>
          <a:xfrm>
            <a:off x="484632" y="1584769"/>
            <a:ext cx="5477256" cy="2728341"/>
          </a:xfrm>
          <a:prstGeom prst="roundRect">
            <a:avLst>
              <a:gd name="adj" fmla="val 2681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Очередь на прослушивание" descr="Очередь на прослушивани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48777"/>
            <a:ext cx="5349240" cy="2600325"/>
          </a:xfrm>
          <a:prstGeom prst="rect">
            <a:avLst/>
          </a:prstGeom>
        </p:spPr>
      </p:pic>
      <p:sp>
        <p:nvSpPr>
          <p:cNvPr id="5" name="Прослушанные звонки frame"/>
          <p:cNvSpPr/>
          <p:nvPr/>
        </p:nvSpPr>
        <p:spPr>
          <a:xfrm>
            <a:off x="6245352" y="1584769"/>
            <a:ext cx="5477256" cy="2728341"/>
          </a:xfrm>
          <a:prstGeom prst="roundRect">
            <a:avLst>
              <a:gd name="adj" fmla="val 2681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6" name="Прослушанные звонки" descr="Прослушанные звонк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648777"/>
            <a:ext cx="5349240" cy="260032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475488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AI отбирает, что послушать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309360" y="475488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Руководитель отмечает и комментирует</a:t>
            </a:r>
            <a:endParaRPr lang="en-US" sz="1300" dirty="0"/>
          </a:p>
        </p:txBody>
      </p:sp>
      <p:sp>
        <p:nvSpPr>
          <p:cNvPr id="9" name="lead"/>
          <p:cNvSpPr txBox="1"/>
          <p:nvPr/>
        </p:nvSpPr>
        <p:spPr>
          <a:xfrm>
            <a:off x="548640" y="5212080"/>
            <a:ext cx="11109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Вместо прослушки наугад — список звонков, которые действительно стоит послушать: клиент ушёл недовольным, низкая оценка, возможна ошибка в информации. Запись слушается прямо в списке, отметка «прослушано» ставится в один клик с комментарием. Видно, кто и когда проверил звонок.</a:t>
            </a:r>
            <a:endParaRPr lang="en-US" sz="1350" dirty="0"/>
          </a:p>
        </p:txBody>
      </p:sp>
      <p:sp>
        <p:nvSpPr>
          <p:cNvPr id="11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11 / 22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Помощник руководителя: решения по команде</a:t>
            </a:r>
            <a:endParaRPr lang="en-US" sz="3000" dirty="0"/>
          </a:p>
        </p:txBody>
      </p:sp>
      <p:sp>
        <p:nvSpPr>
          <p:cNvPr id="3" name="Решения по сотрудникам frame"/>
          <p:cNvSpPr/>
          <p:nvPr/>
        </p:nvSpPr>
        <p:spPr>
          <a:xfrm>
            <a:off x="484632" y="1266952"/>
            <a:ext cx="5980176" cy="2403856"/>
          </a:xfrm>
          <a:prstGeom prst="roundRect">
            <a:avLst>
              <a:gd name="adj" fmla="val 3043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Решения по сотрудникам" descr="Решения по сотрудникам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30960"/>
            <a:ext cx="5852160" cy="2275840"/>
          </a:xfrm>
          <a:prstGeom prst="rect">
            <a:avLst/>
          </a:prstGeom>
        </p:spPr>
      </p:pic>
      <p:sp>
        <p:nvSpPr>
          <p:cNvPr id="5" name="Решение по сотруднику frame"/>
          <p:cNvSpPr/>
          <p:nvPr/>
        </p:nvSpPr>
        <p:spPr>
          <a:xfrm>
            <a:off x="6799478" y="1261872"/>
            <a:ext cx="4780483" cy="4974336"/>
          </a:xfrm>
          <a:prstGeom prst="roundRect">
            <a:avLst>
              <a:gd name="adj" fmla="val 153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6" name="Решение по сотруднику" descr="Решение по сотрудник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486" y="1325880"/>
            <a:ext cx="4652467" cy="4846320"/>
          </a:xfrm>
          <a:prstGeom prst="rect">
            <a:avLst/>
          </a:prstGeom>
        </p:spPr>
      </p:pic>
      <p:sp>
        <p:nvSpPr>
          <p:cNvPr id="7" name="bullets"/>
          <p:cNvSpPr txBox="1"/>
          <p:nvPr/>
        </p:nvSpPr>
        <p:spPr>
          <a:xfrm>
            <a:off x="548640" y="3886200"/>
            <a:ext cx="5852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Раз в неделю проверяет,</a:t>
            </a:r>
            <a:pPr indent="0" marL="0">
              <a:spcAft>
                <a:spcPts val="700"/>
              </a:spcAft>
              <a:buNone/>
            </a:pPr>
            <a:r>
              <a:rPr lang="en-US" sz="1350" dirty="0">
                <a:solidFill>
                  <a:schemeClr val="tx2"/>
                </a:solidFill>
              </a:rPr>
              <a:t> применил ли сотрудник прошлые рекомендации — с цифрами «было → стало»</a:t>
            </a:r>
            <a:endParaRPr lang="en-US" sz="1350" dirty="0"/>
          </a:p>
          <a:p>
            <a:pPr marL="203200" indent="-203200"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Решение:</a:t>
            </a:r>
            <a:pPr indent="0" marL="0">
              <a:spcAft>
                <a:spcPts val="700"/>
              </a:spcAft>
              <a:buNone/>
            </a:pPr>
            <a:r>
              <a:rPr lang="en-US" sz="1350" dirty="0">
                <a:solidFill>
                  <a:schemeClr val="tx2"/>
                </a:solidFill>
              </a:rPr>
              <a:t> прогресс, без изменений, ухудшение или вмешательство</a:t>
            </a:r>
            <a:endParaRPr lang="en-US" sz="1350" dirty="0"/>
          </a:p>
          <a:p>
            <a:pPr marL="203200" indent="-203200"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Что сделать:</a:t>
            </a:r>
            <a:pPr indent="0" marL="0">
              <a:spcAft>
                <a:spcPts val="700"/>
              </a:spcAft>
              <a:buNone/>
            </a:pPr>
            <a:r>
              <a:rPr lang="en-US" sz="1350" dirty="0">
                <a:solidFill>
                  <a:schemeClr val="tx2"/>
                </a:solidFill>
              </a:rPr>
              <a:t> похвалить, разговор 1:1, послушать вместе, наставник</a:t>
            </a:r>
            <a:endParaRPr lang="en-US" sz="1350" dirty="0"/>
          </a:p>
          <a:p>
            <a:pPr marL="203200" indent="-203200">
              <a:buSzPct val="100000"/>
              <a:buChar char="•"/>
            </a:pPr>
            <a:r>
              <a:rPr lang="en-US" sz="1350" b="1" dirty="0">
                <a:solidFill>
                  <a:schemeClr val="tx1"/>
                </a:solidFill>
              </a:rPr>
              <a:t>Цели на неделю</a:t>
            </a:r>
            <a:pPr indent="0" marL="0">
              <a:spcAft>
                <a:spcPts val="700"/>
              </a:spcAft>
              <a:buNone/>
            </a:pPr>
            <a:r>
              <a:rPr lang="en-US" sz="1350" dirty="0">
                <a:solidFill>
                  <a:schemeClr val="tx2"/>
                </a:solidFill>
              </a:rPr>
              <a:t> и отметка «обсудил с сотрудником»</a:t>
            </a:r>
            <a:endParaRPr lang="en-US" sz="1350" dirty="0"/>
          </a:p>
        </p:txBody>
      </p:sp>
      <p:sp>
        <p:nvSpPr>
          <p:cNvPr id="9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12 / 22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Чат с AI-помощником</a:t>
            </a:r>
            <a:endParaRPr lang="en-US" sz="3000" dirty="0"/>
          </a:p>
        </p:txBody>
      </p:sp>
      <p:sp>
        <p:nvSpPr>
          <p:cNvPr id="3" name="Чат с помощником frame"/>
          <p:cNvSpPr/>
          <p:nvPr/>
        </p:nvSpPr>
        <p:spPr>
          <a:xfrm>
            <a:off x="484632" y="1279335"/>
            <a:ext cx="7351776" cy="4893691"/>
          </a:xfrm>
          <a:prstGeom prst="roundRect">
            <a:avLst>
              <a:gd name="adj" fmla="val 149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Чат с помощником" descr="Чат с помощником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43343"/>
            <a:ext cx="7223760" cy="4765675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8138160" y="1371600"/>
            <a:ext cx="352044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Вопрос своими словами —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ответ с цифрами из кабинета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Таблицы и графики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прямо в ответе, экспорт в CSV и PNG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Отчёт по сотруднику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— в один клик из его карточки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Только по теме: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звонки, сотрудники, качество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Дневной лимит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запросов для каждого пользователя</a:t>
            </a:r>
            <a:endParaRPr lang="en-US" sz="1400" dirty="0"/>
          </a:p>
        </p:txBody>
      </p:sp>
      <p:sp>
        <p:nvSpPr>
          <p:cNvPr id="7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13 / 22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Свой распознаватель речи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234440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Если в телефонии не подключена речевая аналитика, система распознаёт разговоры сама и размечает реплики по ролям «оператор / клиент». Дальше звонок идёт по тому же конвейеру: оценка, рекомендации, решения.</a:t>
            </a:r>
            <a:endParaRPr lang="en-US" sz="1600" dirty="0"/>
          </a:p>
        </p:txBody>
      </p:sp>
      <p:sp>
        <p:nvSpPr>
          <p:cNvPr id="4" name="Факт 1"/>
          <p:cNvSpPr/>
          <p:nvPr/>
        </p:nvSpPr>
        <p:spPr>
          <a:xfrm>
            <a:off x="548640" y="2377440"/>
            <a:ext cx="3566160" cy="182880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25603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0,65 ₽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38328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за минуту разговора — распознавание и оценка вместе</a:t>
            </a:r>
            <a:endParaRPr lang="en-US" sz="1300" dirty="0"/>
          </a:p>
        </p:txBody>
      </p:sp>
      <p:sp>
        <p:nvSpPr>
          <p:cNvPr id="7" name="Факт 2"/>
          <p:cNvSpPr/>
          <p:nvPr/>
        </p:nvSpPr>
        <p:spPr>
          <a:xfrm>
            <a:off x="4297680" y="2377440"/>
            <a:ext cx="3566160" cy="182880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572000" y="25603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в 1,9 раза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4572000" y="338328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дешевле речевой аналитики АТС (1,25 ₽/мин)</a:t>
            </a:r>
            <a:endParaRPr lang="en-US" sz="1300" dirty="0"/>
          </a:p>
        </p:txBody>
      </p:sp>
      <p:sp>
        <p:nvSpPr>
          <p:cNvPr id="10" name="Факт 3"/>
          <p:cNvSpPr/>
          <p:nvPr/>
        </p:nvSpPr>
        <p:spPr>
          <a:xfrm>
            <a:off x="8046720" y="2377440"/>
            <a:ext cx="3566160" cy="182880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321040" y="25603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85%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8321040" y="338328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совпадение исхода и настроения с эталонными расшифровками</a:t>
            </a:r>
            <a:endParaRPr lang="en-US" sz="1300" dirty="0"/>
          </a:p>
        </p:txBody>
      </p:sp>
      <p:sp>
        <p:nvSpPr>
          <p:cNvPr id="13" name="Как выбирается источник"/>
          <p:cNvSpPr/>
          <p:nvPr/>
        </p:nvSpPr>
        <p:spPr>
          <a:xfrm>
            <a:off x="548640" y="4526280"/>
            <a:ext cx="11109960" cy="1554480"/>
          </a:xfrm>
          <a:prstGeom prst="roundRect">
            <a:avLst>
              <a:gd name="adj" fmla="val 5882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4" name="Иконка circle"/>
          <p:cNvSpPr/>
          <p:nvPr/>
        </p:nvSpPr>
        <p:spPr>
          <a:xfrm>
            <a:off x="822960" y="4937760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5" name="Иконка" descr="FaSliders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5120640"/>
            <a:ext cx="365760" cy="36576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1783080" y="466344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Источник расшифровок выбирается для каждого отдела: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речевая аналитика телефонии или собственное распознавание. Можно начать с одного отдела и подключать остальные без доплаты за речевую аналитику АТС.</a:t>
            </a:r>
            <a:endParaRPr lang="en-US" sz="1400" dirty="0"/>
          </a:p>
        </p:txBody>
      </p:sp>
      <p:sp>
        <p:nvSpPr>
          <p:cNvPr id="18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14 / 22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Отделы, роли и доступы</a:t>
            </a:r>
            <a:endParaRPr lang="en-US" sz="3000" dirty="0"/>
          </a:p>
        </p:txBody>
      </p:sp>
      <p:sp>
        <p:nvSpPr>
          <p:cNvPr id="3" name="Пользователи и доступ frame"/>
          <p:cNvSpPr/>
          <p:nvPr/>
        </p:nvSpPr>
        <p:spPr>
          <a:xfrm>
            <a:off x="484632" y="1529207"/>
            <a:ext cx="5705856" cy="2839466"/>
          </a:xfrm>
          <a:prstGeom prst="roundRect">
            <a:avLst>
              <a:gd name="adj" fmla="val 2576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Пользователи и доступ" descr="Пользователи и доступ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93215"/>
            <a:ext cx="5577840" cy="2711450"/>
          </a:xfrm>
          <a:prstGeom prst="rect">
            <a:avLst/>
          </a:prstGeom>
        </p:spPr>
      </p:pic>
      <p:sp>
        <p:nvSpPr>
          <p:cNvPr id="5" name="Сотрудники frame"/>
          <p:cNvSpPr/>
          <p:nvPr/>
        </p:nvSpPr>
        <p:spPr>
          <a:xfrm>
            <a:off x="6336792" y="1533969"/>
            <a:ext cx="5385816" cy="2829941"/>
          </a:xfrm>
          <a:prstGeom prst="roundRect">
            <a:avLst>
              <a:gd name="adj" fmla="val 258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6" name="Сотрудники" descr="Сотрудник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597977"/>
            <a:ext cx="5257800" cy="2701925"/>
          </a:xfrm>
          <a:prstGeom prst="rect">
            <a:avLst/>
          </a:prstGeom>
        </p:spPr>
      </p:pic>
      <p:sp>
        <p:nvSpPr>
          <p:cNvPr id="7" name="bullets"/>
          <p:cNvSpPr txBox="1"/>
          <p:nvPr/>
        </p:nvSpPr>
        <p:spPr>
          <a:xfrm>
            <a:off x="548640" y="4846320"/>
            <a:ext cx="5577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Отделы: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колл-центр, интернет-магазин, салоны — каждый со своей командой и отчётами</a:t>
            </a:r>
            <a:endParaRPr lang="en-US" sz="1300" dirty="0"/>
          </a:p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Роли: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администратор, супервайзер, наблюдатель</a:t>
            </a:r>
            <a:endParaRPr lang="en-US" sz="1300" dirty="0"/>
          </a:p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Точная настройка: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что смотрит пользователь и какие отделы видит</a:t>
            </a:r>
            <a:endParaRPr lang="en-US" sz="1300" dirty="0"/>
          </a:p>
        </p:txBody>
      </p:sp>
      <p:sp>
        <p:nvSpPr>
          <p:cNvPr id="8" name="bullets"/>
          <p:cNvSpPr txBox="1"/>
          <p:nvPr/>
        </p:nvSpPr>
        <p:spPr>
          <a:xfrm>
            <a:off x="6400800" y="4846320"/>
            <a:ext cx="5257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Сотрудники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подтягиваются из телефонии автоматически</a:t>
            </a:r>
            <a:endParaRPr lang="en-US" sz="1300" dirty="0"/>
          </a:p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Новый отдел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добавляется в кабинете, без программиста</a:t>
            </a:r>
            <a:endParaRPr lang="en-US" sz="1300" dirty="0"/>
          </a:p>
          <a:p>
            <a:pPr marL="203200" indent="-203200">
              <a:buSzPct val="100000"/>
              <a:buChar char="•"/>
            </a:pPr>
            <a:r>
              <a:rPr lang="en-US" sz="1300" b="1" dirty="0">
                <a:solidFill>
                  <a:schemeClr val="tx1"/>
                </a:solidFill>
              </a:rPr>
              <a:t>Чужой отдел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2"/>
                </a:solidFill>
              </a:rPr>
              <a:t> недоступен даже по прямой ссылке</a:t>
            </a:r>
            <a:endParaRPr lang="en-US" sz="1300" dirty="0"/>
          </a:p>
        </p:txBody>
      </p:sp>
      <p:sp>
        <p:nvSpPr>
          <p:cNvPr id="10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15 / 22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Прозрачная работа системы</a:t>
            </a:r>
            <a:endParaRPr lang="en-US" sz="3000" dirty="0"/>
          </a:p>
        </p:txBody>
      </p:sp>
      <p:sp>
        <p:nvSpPr>
          <p:cNvPr id="3" name="Система frame"/>
          <p:cNvSpPr/>
          <p:nvPr/>
        </p:nvSpPr>
        <p:spPr>
          <a:xfrm>
            <a:off x="484632" y="1279335"/>
            <a:ext cx="7351776" cy="4893691"/>
          </a:xfrm>
          <a:prstGeom prst="roundRect">
            <a:avLst>
              <a:gd name="adj" fmla="val 149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12000"/>
              </a:srgbClr>
            </a:outerShdw>
          </a:effectLst>
        </p:spPr>
      </p:sp>
      <p:pic>
        <p:nvPicPr>
          <p:cNvPr id="4" name="Система" descr="Систем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43343"/>
            <a:ext cx="7223760" cy="4765675"/>
          </a:xfrm>
          <a:prstGeom prst="rect">
            <a:avLst/>
          </a:prstGeom>
        </p:spPr>
      </p:pic>
      <p:sp>
        <p:nvSpPr>
          <p:cNvPr id="5" name="bullets"/>
          <p:cNvSpPr txBox="1"/>
          <p:nvPr/>
        </p:nvSpPr>
        <p:spPr>
          <a:xfrm>
            <a:off x="8138160" y="1371600"/>
            <a:ext cx="352044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Конвейер обработки: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звонки → расшифровки → оценка → рекомендации, по дням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Очередь и ошибки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видны сразу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Статус каждого дня: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что загружено, расшифровано и оценено</a:t>
            </a:r>
            <a:endParaRPr lang="en-US" sz="1400" dirty="0"/>
          </a:p>
          <a:p>
            <a:pPr marL="203200" indent="-203200"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Журнал синхронизации</a:t>
            </a:r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2"/>
                </a:solidFill>
              </a:rPr>
              <a:t> с телефонией</a:t>
            </a:r>
            <a:endParaRPr lang="en-US" sz="1400" dirty="0"/>
          </a:p>
        </p:txBody>
      </p:sp>
      <p:sp>
        <p:nvSpPr>
          <p:cNvPr id="7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16 / 22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Надёжность и безопасность</a:t>
            </a:r>
            <a:endParaRPr lang="en-US" sz="3000" dirty="0"/>
          </a:p>
        </p:txBody>
      </p:sp>
      <p:sp>
        <p:nvSpPr>
          <p:cNvPr id="3" name="Сервер в России"/>
          <p:cNvSpPr/>
          <p:nvPr/>
        </p:nvSpPr>
        <p:spPr>
          <a:xfrm>
            <a:off x="548640" y="137160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Иконка circle"/>
          <p:cNvSpPr/>
          <p:nvPr/>
        </p:nvSpPr>
        <p:spPr>
          <a:xfrm>
            <a:off x="822960" y="164592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5" name="Иконка" descr="FaServ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1794510"/>
            <a:ext cx="297180" cy="2971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6459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Сервер в России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3774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Данные и записи хранятся на сервере в РФ под присмотром опытных администраторов</a:t>
            </a:r>
            <a:endParaRPr lang="en-US" sz="1250" dirty="0"/>
          </a:p>
        </p:txBody>
      </p:sp>
      <p:sp>
        <p:nvSpPr>
          <p:cNvPr id="8" name="Доступ по отделам"/>
          <p:cNvSpPr/>
          <p:nvPr/>
        </p:nvSpPr>
        <p:spPr>
          <a:xfrm>
            <a:off x="4297680" y="137160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9" name="Иконка circle"/>
          <p:cNvSpPr/>
          <p:nvPr/>
        </p:nvSpPr>
        <p:spPr>
          <a:xfrm>
            <a:off x="4572000" y="164592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0" name="Иконка" descr="FaUserShiel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590" y="1794510"/>
            <a:ext cx="297180" cy="2971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03520" y="16459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Доступ по отделам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4572000" y="23774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Каждый видит только свои отделы; закрыто и в меню, и по прямой ссылке</a:t>
            </a:r>
            <a:endParaRPr lang="en-US" sz="1250" dirty="0"/>
          </a:p>
        </p:txBody>
      </p:sp>
      <p:sp>
        <p:nvSpPr>
          <p:cNvPr id="13" name="Защита входа"/>
          <p:cNvSpPr/>
          <p:nvPr/>
        </p:nvSpPr>
        <p:spPr>
          <a:xfrm>
            <a:off x="8046720" y="137160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4" name="Иконка circle"/>
          <p:cNvSpPr/>
          <p:nvPr/>
        </p:nvSpPr>
        <p:spPr>
          <a:xfrm>
            <a:off x="8321040" y="164592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5" name="Иконка" descr="FaLoc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630" y="1794510"/>
            <a:ext cx="297180" cy="2971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052560" y="16459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Защита входа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8321040" y="237744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После 3 неудачных попыток адрес блокируется до решения администратора</a:t>
            </a:r>
            <a:endParaRPr lang="en-US" sz="1250" dirty="0"/>
          </a:p>
        </p:txBody>
      </p:sp>
      <p:sp>
        <p:nvSpPr>
          <p:cNvPr id="18" name="AI без лишнего"/>
          <p:cNvSpPr/>
          <p:nvPr/>
        </p:nvSpPr>
        <p:spPr>
          <a:xfrm>
            <a:off x="548640" y="374904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Иконка circle"/>
          <p:cNvSpPr/>
          <p:nvPr/>
        </p:nvSpPr>
        <p:spPr>
          <a:xfrm>
            <a:off x="822960" y="402336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0" name="Иконка" descr="FaUserSecret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0" y="4171950"/>
            <a:ext cx="297180" cy="2971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554480" y="40233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AI без лишнего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822960" y="47548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Чат-помощник не видит расшифровок и не раскрывает технические подробности</a:t>
            </a:r>
            <a:endParaRPr lang="en-US" sz="1250" dirty="0"/>
          </a:p>
        </p:txBody>
      </p:sp>
      <p:sp>
        <p:nvSpPr>
          <p:cNvPr id="23" name="Лимиты на чат"/>
          <p:cNvSpPr/>
          <p:nvPr/>
        </p:nvSpPr>
        <p:spPr>
          <a:xfrm>
            <a:off x="4297680" y="374904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4" name="Иконка circle"/>
          <p:cNvSpPr/>
          <p:nvPr/>
        </p:nvSpPr>
        <p:spPr>
          <a:xfrm>
            <a:off x="4572000" y="402336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5" name="Иконка" descr="FaWallet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590" y="4171950"/>
            <a:ext cx="297180" cy="2971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303520" y="40233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Лимиты на чат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4572000" y="47548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Дневной лимит запросов к помощнику для каждого пользователя</a:t>
            </a:r>
            <a:endParaRPr lang="en-US" sz="1250" dirty="0"/>
          </a:p>
        </p:txBody>
      </p:sp>
      <p:sp>
        <p:nvSpPr>
          <p:cNvPr id="28" name="Ничего не теряется"/>
          <p:cNvSpPr/>
          <p:nvPr/>
        </p:nvSpPr>
        <p:spPr>
          <a:xfrm>
            <a:off x="8046720" y="3749040"/>
            <a:ext cx="3566160" cy="2148840"/>
          </a:xfrm>
          <a:prstGeom prst="roundRect">
            <a:avLst>
              <a:gd name="adj" fmla="val 425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9" name="Иконка circle"/>
          <p:cNvSpPr/>
          <p:nvPr/>
        </p:nvSpPr>
        <p:spPr>
          <a:xfrm>
            <a:off x="8321040" y="4023360"/>
            <a:ext cx="594360" cy="59436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0" name="Иконка" descr="FaHistory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9630" y="4171950"/>
            <a:ext cx="297180" cy="2971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052560" y="402336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Ничего не теряется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8321040" y="47548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Если звонок не успели обработать ночью — он догоняется утром; все запуски в журнале</a:t>
            </a:r>
            <a:endParaRPr lang="en-US" sz="1250" dirty="0"/>
          </a:p>
        </p:txBody>
      </p:sp>
      <p:sp>
        <p:nvSpPr>
          <p:cNvPr id="34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17 / 22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Внедрение за 5 шагов</a:t>
            </a:r>
            <a:endParaRPr lang="en-US" sz="3000" dirty="0"/>
          </a:p>
        </p:txBody>
      </p:sp>
      <p:sp>
        <p:nvSpPr>
          <p:cNvPr id="3" name="Линия этапов"/>
          <p:cNvSpPr/>
          <p:nvPr/>
        </p:nvSpPr>
        <p:spPr>
          <a:xfrm>
            <a:off x="1097280" y="2148840"/>
            <a:ext cx="9966960" cy="0"/>
          </a:xfrm>
          <a:prstGeom prst="line">
            <a:avLst/>
          </a:prstGeom>
          <a:noFill/>
          <a:ln w="25400">
            <a:solidFill>
              <a:srgbClr val="A9AF9C"/>
            </a:solidFill>
            <a:prstDash val="solid"/>
          </a:ln>
        </p:spPr>
      </p:sp>
      <p:sp>
        <p:nvSpPr>
          <p:cNvPr id="4" name="Этап 1"/>
          <p:cNvSpPr/>
          <p:nvPr/>
        </p:nvSpPr>
        <p:spPr>
          <a:xfrm>
            <a:off x="731520" y="1783080"/>
            <a:ext cx="731520" cy="7315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Подключение АТС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Ключи API облачной телефонии, выбираем группы и номера отделов</a:t>
            </a:r>
            <a:endParaRPr lang="en-US" sz="1300" dirty="0"/>
          </a:p>
        </p:txBody>
      </p:sp>
      <p:sp>
        <p:nvSpPr>
          <p:cNvPr id="8" name="Этап 2"/>
          <p:cNvSpPr/>
          <p:nvPr/>
        </p:nvSpPr>
        <p:spPr>
          <a:xfrm>
            <a:off x="3017520" y="1783080"/>
            <a:ext cx="731520" cy="7315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17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2834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Стандарт компании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834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Описываем, как принято разговаривать с клиентами, услуги и правила</a:t>
            </a:r>
            <a:endParaRPr lang="en-US" sz="1300" dirty="0"/>
          </a:p>
        </p:txBody>
      </p:sp>
      <p:sp>
        <p:nvSpPr>
          <p:cNvPr id="12" name="Этап 3"/>
          <p:cNvSpPr/>
          <p:nvPr/>
        </p:nvSpPr>
        <p:spPr>
          <a:xfrm>
            <a:off x="5303520" y="1783080"/>
            <a:ext cx="731520" cy="7315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303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Загрузка истории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Подтягиваем звонки за прошлые недели — отчёты есть сразу</a:t>
            </a:r>
            <a:endParaRPr lang="en-US" sz="1300" dirty="0"/>
          </a:p>
        </p:txBody>
      </p:sp>
      <p:sp>
        <p:nvSpPr>
          <p:cNvPr id="16" name="Этап 4"/>
          <p:cNvSpPr/>
          <p:nvPr/>
        </p:nvSpPr>
        <p:spPr>
          <a:xfrm>
            <a:off x="7589520" y="1783080"/>
            <a:ext cx="731520" cy="7315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589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4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7406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Калибровка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7406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Сверяем AI-оценку с экспертом на реальных звонках</a:t>
            </a:r>
            <a:endParaRPr lang="en-US" sz="1300" dirty="0"/>
          </a:p>
        </p:txBody>
      </p:sp>
      <p:sp>
        <p:nvSpPr>
          <p:cNvPr id="20" name="Этап 5"/>
          <p:cNvSpPr/>
          <p:nvPr/>
        </p:nvSpPr>
        <p:spPr>
          <a:xfrm>
            <a:off x="9875520" y="1783080"/>
            <a:ext cx="731520" cy="731520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3F3E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87552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5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9692640" y="2743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Запуск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9692640" y="320040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Пользователи и доступы — и каждый день новые оценки</a:t>
            </a:r>
            <a:endParaRPr lang="en-US" sz="1300" dirty="0"/>
          </a:p>
        </p:txBody>
      </p:sp>
      <p:sp>
        <p:nvSpPr>
          <p:cNvPr id="24" name="Что нужно от клиента"/>
          <p:cNvSpPr/>
          <p:nvPr/>
        </p:nvSpPr>
        <p:spPr>
          <a:xfrm>
            <a:off x="548640" y="4709160"/>
            <a:ext cx="11109960" cy="1325880"/>
          </a:xfrm>
          <a:prstGeom prst="roundRect">
            <a:avLst>
              <a:gd name="adj" fmla="val 6897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5" name="Иконка circle"/>
          <p:cNvSpPr/>
          <p:nvPr/>
        </p:nvSpPr>
        <p:spPr>
          <a:xfrm>
            <a:off x="822960" y="498348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Иконка" descr="FaClipboardChec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5166360"/>
            <a:ext cx="365760" cy="365760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1783080" y="4892040"/>
            <a:ext cx="9692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Что нужно от клиента: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доступ к API облачной АТС, список отделов и сотрудников, стандарт разговора (скрипт) и 1–2 эксперта для калибровки оценки. Всё остальное настраиваем вместе.</a:t>
            </a:r>
            <a:endParaRPr lang="en-US" sz="1400" dirty="0"/>
          </a:p>
        </p:txBody>
      </p:sp>
      <p:sp>
        <p:nvSpPr>
          <p:cNvPr id="29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18 / 22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Тарифы: просто и прозрачно</a:t>
            </a:r>
            <a:endParaRPr lang="en-US" sz="3000" dirty="0"/>
          </a:p>
        </p:txBody>
      </p:sp>
      <p:sp>
        <p:nvSpPr>
          <p:cNvPr id="3" name="Базовый тариф"/>
          <p:cNvSpPr/>
          <p:nvPr/>
        </p:nvSpPr>
        <p:spPr>
          <a:xfrm>
            <a:off x="548640" y="1325880"/>
            <a:ext cx="5120640" cy="4754880"/>
          </a:xfrm>
          <a:prstGeom prst="roundRect">
            <a:avLst>
              <a:gd name="adj" fmla="val 1923"/>
            </a:avLst>
          </a:prstGeom>
          <a:solidFill>
            <a:srgbClr val="0B0B0B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Цена"/>
          <p:cNvSpPr txBox="1"/>
          <p:nvPr/>
        </p:nvSpPr>
        <p:spPr>
          <a:xfrm>
            <a:off x="868680" y="16002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</a:rPr>
              <a:t>16 900 ₽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7889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A9AF9C"/>
                </a:solidFill>
              </a:rPr>
              <a:t>в месяц: кабинет и 5 операторов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429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4E5DC"/>
                </a:solidFill>
              </a:rPr>
              <a:t>Все функции включены: оценка каждого звонка, рекомендации, очередь прослушивания, помощник руководителя и AI-чат для одного руководителя. Сервер, обновления и поддержка — наши.</a:t>
            </a:r>
            <a:endParaRPr lang="en-US" sz="1400" dirty="0"/>
          </a:p>
        </p:txBody>
      </p:sp>
      <p:sp>
        <p:nvSpPr>
          <p:cNvPr id="7" name="Скидка"/>
          <p:cNvSpPr/>
          <p:nvPr/>
        </p:nvSpPr>
        <p:spPr>
          <a:xfrm>
            <a:off x="868680" y="5074920"/>
            <a:ext cx="1234440" cy="73152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5074920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−5%</a:t>
            </a:r>
            <a:endParaRPr lang="en-US" sz="2600" dirty="0"/>
          </a:p>
        </p:txBody>
      </p:sp>
      <p:sp>
        <p:nvSpPr>
          <p:cNvPr id="9" name="Условие скидки"/>
          <p:cNvSpPr txBox="1"/>
          <p:nvPr/>
        </p:nvSpPr>
        <p:spPr>
          <a:xfrm>
            <a:off x="2286000" y="50749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при оплате за год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A9AF9C"/>
                </a:solidFill>
              </a:rPr>
              <a:t>на ежемесячные платежи</a:t>
            </a:r>
            <a:endParaRPr lang="en-US" sz="16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325880"/>
          <a:ext cx="5623560" cy="914400"/>
        </p:xfrm>
        <a:graphic>
          <a:graphicData uri="http://schemas.openxmlformats.org/drawingml/2006/table">
            <a:tbl>
              <a:tblPr/>
              <a:tblGrid>
                <a:gridCol w="3703320"/>
                <a:gridCol w="192024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Дополнительно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B0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Цена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B0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3D33"/>
                          </a:solidFill>
                        </a:rPr>
                        <a:t>Каждый оператор сверх пяти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3D33"/>
                          </a:solidFill>
                        </a:rPr>
                        <a:t>590 ₽ / мес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3D33"/>
                          </a:solidFill>
                        </a:rPr>
                        <a:t>Своё распознавание речи (если в АТС нет речевой аналитики)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3D33"/>
                          </a:solidFill>
                        </a:rPr>
                        <a:t>0,65 ₽ / мин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3D33"/>
                          </a:solidFill>
                        </a:rPr>
                        <a:t>Ещё один пользователь с AI-чатом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3D33"/>
                          </a:solidFill>
                        </a:rPr>
                        <a:t>690 ₽ / мес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3D33"/>
                          </a:solidFill>
                        </a:rPr>
                        <a:t>Внедрение: подключение, стандарт, история, калибровка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3D33"/>
                          </a:solidFill>
                        </a:rPr>
                        <a:t>69 900 ₽ разово</a:t>
                      </a:r>
                      <a:endParaRPr lang="en-US" sz="1300" dirty="0"/>
                    </a:p>
                  </a:txBody>
                  <a:tcPr marL="109728" marR="109728" marT="27432" marB="27432" anchor="ctr">
                    <a:lnL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3"/>
                    </a:solidFill>
                  </a:tcPr>
                </a:tc>
              </a:tr>
            </a:tbl>
          </a:graphicData>
        </a:graphic>
      </p:graphicFrame>
      <p:sp>
        <p:nvSpPr>
          <p:cNvPr id="11" name="Text 8"/>
          <p:cNvSpPr txBox="1"/>
          <p:nvPr/>
        </p:nvSpPr>
        <p:spPr>
          <a:xfrm>
            <a:off x="6035040" y="4526280"/>
            <a:ext cx="5623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Сколько это для вашего колл-центра</a:t>
            </a:r>
            <a:endParaRPr lang="en-US" sz="1500" dirty="0"/>
          </a:p>
        </p:txBody>
      </p:sp>
      <p:sp>
        <p:nvSpPr>
          <p:cNvPr id="12" name="Пример 1"/>
          <p:cNvSpPr/>
          <p:nvPr/>
        </p:nvSpPr>
        <p:spPr>
          <a:xfrm>
            <a:off x="6035040" y="4983480"/>
            <a:ext cx="1783080" cy="1097280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6035040" y="507492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16 900 ₽</a:t>
            </a:r>
            <a:endParaRPr lang="en-US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6035040" y="55778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5 операторов / мес</a:t>
            </a:r>
            <a:endParaRPr lang="en-US" sz="1200" dirty="0"/>
          </a:p>
        </p:txBody>
      </p:sp>
      <p:sp>
        <p:nvSpPr>
          <p:cNvPr id="15" name="Пример 2"/>
          <p:cNvSpPr/>
          <p:nvPr/>
        </p:nvSpPr>
        <p:spPr>
          <a:xfrm>
            <a:off x="7955280" y="4983480"/>
            <a:ext cx="1783080" cy="1097280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7955280" y="507492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19 850 ₽</a:t>
            </a:r>
            <a:endParaRPr lang="en-US" sz="21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55778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10 операторов / мес</a:t>
            </a:r>
            <a:endParaRPr lang="en-US" sz="1200" dirty="0"/>
          </a:p>
        </p:txBody>
      </p:sp>
      <p:sp>
        <p:nvSpPr>
          <p:cNvPr id="18" name="Пример 3"/>
          <p:cNvSpPr/>
          <p:nvPr/>
        </p:nvSpPr>
        <p:spPr>
          <a:xfrm>
            <a:off x="9875520" y="4983480"/>
            <a:ext cx="1783080" cy="1097280"/>
          </a:xfrm>
          <a:prstGeom prst="roundRect">
            <a:avLst>
              <a:gd name="adj" fmla="val 8333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9875520" y="507492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25 750 ₽</a:t>
            </a:r>
            <a:endParaRPr lang="en-US" sz="2100" dirty="0"/>
          </a:p>
        </p:txBody>
      </p:sp>
      <p:sp>
        <p:nvSpPr>
          <p:cNvPr id="20" name="Text 17"/>
          <p:cNvSpPr txBox="1"/>
          <p:nvPr/>
        </p:nvSpPr>
        <p:spPr>
          <a:xfrm>
            <a:off x="9875520" y="55778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20 операторов / мес</a:t>
            </a:r>
            <a:endParaRPr lang="en-US" sz="1200" dirty="0"/>
          </a:p>
        </p:txBody>
      </p:sp>
      <p:sp>
        <p:nvSpPr>
          <p:cNvPr id="22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19 / 22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Доработаем под ваши задачи</a:t>
            </a:r>
            <a:endParaRPr lang="en-US" sz="3000" dirty="0"/>
          </a:p>
        </p:txBody>
      </p:sp>
      <p:sp>
        <p:nvSpPr>
          <p:cNvPr id="3" name="lead"/>
          <p:cNvSpPr txBox="1"/>
          <p:nvPr/>
        </p:nvSpPr>
        <p:spPr>
          <a:xfrm>
            <a:off x="548640" y="11887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Ваш колл-центр работает по своим правилам? Команда TetBiz доработает систему под ваш процесс.</a:t>
            </a:r>
            <a:endParaRPr lang="en-US" sz="1600" dirty="0"/>
          </a:p>
        </p:txBody>
      </p:sp>
      <p:sp>
        <p:nvSpPr>
          <p:cNvPr id="4" name="Другая телефония"/>
          <p:cNvSpPr/>
          <p:nvPr/>
        </p:nvSpPr>
        <p:spPr>
          <a:xfrm>
            <a:off x="548640" y="1874520"/>
            <a:ext cx="3246120" cy="2029968"/>
          </a:xfrm>
          <a:prstGeom prst="roundRect">
            <a:avLst>
              <a:gd name="adj" fmla="val 45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Иконка circle"/>
          <p:cNvSpPr/>
          <p:nvPr/>
        </p:nvSpPr>
        <p:spPr>
          <a:xfrm>
            <a:off x="822960" y="2130552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FaPhoneVolum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2279142"/>
            <a:ext cx="297180" cy="2971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83464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Другая телефония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4612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Интеграция с вашей АТС или виртуальной станцией</a:t>
            </a:r>
            <a:endParaRPr lang="en-US" sz="1300" dirty="0"/>
          </a:p>
        </p:txBody>
      </p:sp>
      <p:sp>
        <p:nvSpPr>
          <p:cNvPr id="9" name="Свои критерии"/>
          <p:cNvSpPr/>
          <p:nvPr/>
        </p:nvSpPr>
        <p:spPr>
          <a:xfrm>
            <a:off x="4023360" y="1874520"/>
            <a:ext cx="3246120" cy="2029968"/>
          </a:xfrm>
          <a:prstGeom prst="roundRect">
            <a:avLst>
              <a:gd name="adj" fmla="val 45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Иконка circle"/>
          <p:cNvSpPr/>
          <p:nvPr/>
        </p:nvSpPr>
        <p:spPr>
          <a:xfrm>
            <a:off x="4297680" y="2130552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FaListO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70" y="2279142"/>
            <a:ext cx="297180" cy="2971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297680" y="283464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Свои критерии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297680" y="324612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Критерии и веса под ваш скрипт продаж или сервиса</a:t>
            </a:r>
            <a:endParaRPr lang="en-US" sz="1300" dirty="0"/>
          </a:p>
        </p:txBody>
      </p:sp>
      <p:sp>
        <p:nvSpPr>
          <p:cNvPr id="14" name="Отчёты и выгрузки"/>
          <p:cNvSpPr/>
          <p:nvPr/>
        </p:nvSpPr>
        <p:spPr>
          <a:xfrm>
            <a:off x="548640" y="4114800"/>
            <a:ext cx="3246120" cy="2029968"/>
          </a:xfrm>
          <a:prstGeom prst="roundRect">
            <a:avLst>
              <a:gd name="adj" fmla="val 45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Иконка circle"/>
          <p:cNvSpPr/>
          <p:nvPr/>
        </p:nvSpPr>
        <p:spPr>
          <a:xfrm>
            <a:off x="822960" y="4370832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Иконка" descr="FaChartPi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4519422"/>
            <a:ext cx="297180" cy="2971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960" y="507492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Отчёты и выгрузки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22960" y="548640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Свои показатели, дашборды, передача данных в CRM</a:t>
            </a:r>
            <a:endParaRPr lang="en-US" sz="1300" dirty="0"/>
          </a:p>
        </p:txBody>
      </p:sp>
      <p:sp>
        <p:nvSpPr>
          <p:cNvPr id="19" name="Уведомления"/>
          <p:cNvSpPr/>
          <p:nvPr/>
        </p:nvSpPr>
        <p:spPr>
          <a:xfrm>
            <a:off x="4023360" y="4114800"/>
            <a:ext cx="3246120" cy="2029968"/>
          </a:xfrm>
          <a:prstGeom prst="roundRect">
            <a:avLst>
              <a:gd name="adj" fmla="val 4505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Иконка circle"/>
          <p:cNvSpPr/>
          <p:nvPr/>
        </p:nvSpPr>
        <p:spPr>
          <a:xfrm>
            <a:off x="4297680" y="4370832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Иконка" descr="FaBell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270" y="4519422"/>
            <a:ext cx="297180" cy="29718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4297680" y="507492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Уведомления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4297680" y="5486400"/>
            <a:ext cx="2697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Сигнал руководителю в мессенджер о проблемном звонке</a:t>
            </a:r>
            <a:endParaRPr lang="en-US" sz="1300" dirty="0"/>
          </a:p>
        </p:txBody>
      </p:sp>
      <p:sp>
        <p:nvSpPr>
          <p:cNvPr id="24" name="Как работаем"/>
          <p:cNvSpPr/>
          <p:nvPr/>
        </p:nvSpPr>
        <p:spPr>
          <a:xfrm>
            <a:off x="7543800" y="1874520"/>
            <a:ext cx="4114800" cy="4270248"/>
          </a:xfrm>
          <a:prstGeom prst="roundRect">
            <a:avLst>
              <a:gd name="adj" fmla="val 2222"/>
            </a:avLst>
          </a:prstGeom>
          <a:solidFill>
            <a:srgbClr val="0B0B0B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5" name="Text 19"/>
          <p:cNvSpPr txBox="1"/>
          <p:nvPr/>
        </p:nvSpPr>
        <p:spPr>
          <a:xfrm>
            <a:off x="7818120" y="20574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Как мы работаем</a:t>
            </a:r>
            <a:endParaRPr lang="en-US" sz="1700" dirty="0"/>
          </a:p>
        </p:txBody>
      </p:sp>
      <p:sp>
        <p:nvSpPr>
          <p:cNvPr id="26" name="Шаг"/>
          <p:cNvSpPr/>
          <p:nvPr/>
        </p:nvSpPr>
        <p:spPr>
          <a:xfrm>
            <a:off x="7818120" y="2651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781812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458200" y="2578608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Обсуждаем задачу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разбираемся в работе вашего колл-центра</a:t>
            </a:r>
            <a:endParaRPr lang="en-US" sz="1400" dirty="0"/>
          </a:p>
        </p:txBody>
      </p:sp>
      <p:sp>
        <p:nvSpPr>
          <p:cNvPr id="29" name="Шаг"/>
          <p:cNvSpPr/>
          <p:nvPr/>
        </p:nvSpPr>
        <p:spPr>
          <a:xfrm>
            <a:off x="7818120" y="35021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7818120" y="35021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1" name="Text 25"/>
          <p:cNvSpPr txBox="1"/>
          <p:nvPr/>
        </p:nvSpPr>
        <p:spPr>
          <a:xfrm>
            <a:off x="8458200" y="34290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Предлагаем решение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с понятными сроками и стоимостью</a:t>
            </a:r>
            <a:endParaRPr lang="en-US" sz="1400" dirty="0"/>
          </a:p>
        </p:txBody>
      </p:sp>
      <p:sp>
        <p:nvSpPr>
          <p:cNvPr id="32" name="Шаг"/>
          <p:cNvSpPr/>
          <p:nvPr/>
        </p:nvSpPr>
        <p:spPr>
          <a:xfrm>
            <a:off x="7818120" y="435254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3" name="Text 27"/>
          <p:cNvSpPr txBox="1"/>
          <p:nvPr/>
        </p:nvSpPr>
        <p:spPr>
          <a:xfrm>
            <a:off x="7818120" y="4352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34" name="Text 28"/>
          <p:cNvSpPr txBox="1"/>
          <p:nvPr/>
        </p:nvSpPr>
        <p:spPr>
          <a:xfrm>
            <a:off x="8458200" y="4279392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Разрабатываем и тестируем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на ваших звонках, без остановки работы</a:t>
            </a:r>
            <a:endParaRPr lang="en-US" sz="1400" dirty="0"/>
          </a:p>
        </p:txBody>
      </p:sp>
      <p:sp>
        <p:nvSpPr>
          <p:cNvPr id="35" name="Шаг"/>
          <p:cNvSpPr/>
          <p:nvPr/>
        </p:nvSpPr>
        <p:spPr>
          <a:xfrm>
            <a:off x="7818120" y="52029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6" name="Text 30"/>
          <p:cNvSpPr txBox="1"/>
          <p:nvPr/>
        </p:nvSpPr>
        <p:spPr>
          <a:xfrm>
            <a:off x="7818120" y="5202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37" name="Text 31"/>
          <p:cNvSpPr txBox="1"/>
          <p:nvPr/>
        </p:nvSpPr>
        <p:spPr>
          <a:xfrm>
            <a:off x="8458200" y="5129784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Запускаем и сопровождаем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доработка становится частью системы</a:t>
            </a:r>
            <a:endParaRPr lang="en-US" sz="1400" dirty="0"/>
          </a:p>
        </p:txBody>
      </p:sp>
      <p:sp>
        <p:nvSpPr>
          <p:cNvPr id="39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20 / 22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Ответы на частые вопросы клиентов</a:t>
            </a:r>
            <a:endParaRPr lang="en-US" sz="3000" dirty="0"/>
          </a:p>
        </p:txBody>
      </p:sp>
      <p:sp>
        <p:nvSpPr>
          <p:cNvPr id="3" name="Вопрос 1"/>
          <p:cNvSpPr/>
          <p:nvPr/>
        </p:nvSpPr>
        <p:spPr>
          <a:xfrm>
            <a:off x="548640" y="132588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0876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AI правда оценивает как человек?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Перед запуском калибруем на ваших звонках с вашим экспертом. По каждому баллу есть пояснение — оценку легко проверить.</a:t>
            </a:r>
            <a:endParaRPr lang="en-US" sz="1300" dirty="0"/>
          </a:p>
        </p:txBody>
      </p:sp>
      <p:sp>
        <p:nvSpPr>
          <p:cNvPr id="6" name="Вопрос 2"/>
          <p:cNvSpPr/>
          <p:nvPr/>
        </p:nvSpPr>
        <p:spPr>
          <a:xfrm>
            <a:off x="6172200" y="132588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446520" y="150876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Операторы будут спорить с оценкой?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46520" y="19659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Критерии одинаковые для всех, к каждому замечанию — пример из разговора. Спорные звонки руководитель слушает и комментирует.</a:t>
            </a:r>
            <a:endParaRPr lang="en-US" sz="1300" dirty="0"/>
          </a:p>
        </p:txBody>
      </p:sp>
      <p:sp>
        <p:nvSpPr>
          <p:cNvPr id="9" name="Вопрос 3"/>
          <p:cNvSpPr/>
          <p:nvPr/>
        </p:nvSpPr>
        <p:spPr>
          <a:xfrm>
            <a:off x="548640" y="297180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22960" y="315468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А если нет речевой аналитики в АТС?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6118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Система распознаёт речь сама — дешевле речевой аналитики телефонии.</a:t>
            </a:r>
            <a:endParaRPr lang="en-US" sz="1300" dirty="0"/>
          </a:p>
        </p:txBody>
      </p:sp>
      <p:sp>
        <p:nvSpPr>
          <p:cNvPr id="12" name="Вопрос 4"/>
          <p:cNvSpPr/>
          <p:nvPr/>
        </p:nvSpPr>
        <p:spPr>
          <a:xfrm>
            <a:off x="6172200" y="297180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446520" y="315468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У нас несколько отделов и салонов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361188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Каждый отдел — своя команда и отчёты, руководитель видит только свой отдел.</a:t>
            </a:r>
            <a:endParaRPr lang="en-US" sz="1300" dirty="0"/>
          </a:p>
        </p:txBody>
      </p:sp>
      <p:sp>
        <p:nvSpPr>
          <p:cNvPr id="15" name="Вопрос 5"/>
          <p:cNvSpPr/>
          <p:nvPr/>
        </p:nvSpPr>
        <p:spPr>
          <a:xfrm>
            <a:off x="548640" y="461772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22960" y="480060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Сколько ждать первых отчётов?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2578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Загружаем историю звонков за прошлые недели — отчёты видны сразу после запуска.</a:t>
            </a:r>
            <a:endParaRPr lang="en-US" sz="1300" dirty="0"/>
          </a:p>
        </p:txBody>
      </p:sp>
      <p:sp>
        <p:nvSpPr>
          <p:cNvPr id="18" name="Вопрос 6"/>
          <p:cNvSpPr/>
          <p:nvPr/>
        </p:nvSpPr>
        <p:spPr>
          <a:xfrm>
            <a:off x="6172200" y="4617720"/>
            <a:ext cx="5440680" cy="1463040"/>
          </a:xfrm>
          <a:prstGeom prst="roundRect">
            <a:avLst>
              <a:gd name="adj" fmla="val 6250"/>
            </a:avLst>
          </a:prstGeom>
          <a:solidFill>
            <a:schemeClr val="bg1"/>
          </a:solidFill>
          <a:ln w="9525">
            <a:solidFill>
              <a:srgbClr val="E4E5DC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446520" y="480060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Записи разговоров в безопасности?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446520" y="52578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Сервер в РФ, доступ по ролям и отделам, защита входа от перебора паролей.</a:t>
            </a:r>
            <a:endParaRPr lang="en-US" sz="1300" dirty="0"/>
          </a:p>
        </p:txBody>
      </p:sp>
      <p:sp>
        <p:nvSpPr>
          <p:cNvPr id="22" name="Номер страницы"/>
          <p:cNvSpPr txBox="1"/>
          <p:nvPr/>
        </p:nvSpPr>
        <p:spPr>
          <a:xfrm>
            <a:off x="982980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Страница 21 / 22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Логотип" descr="TetBi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48640"/>
            <a:ext cx="1645920" cy="567559"/>
          </a:xfrm>
          <a:prstGeom prst="rect">
            <a:avLst/>
          </a:prstGeom>
        </p:spPr>
      </p:pic>
      <p:pic>
        <p:nvPicPr>
          <p:cNvPr id="3" name="Слоган" descr="IT-решения для вашего бизнеса любой сложност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37360"/>
            <a:ext cx="7498080" cy="10732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3337560"/>
            <a:ext cx="8686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Контроль качества колл-центра с AI: каждый звонок оценён, каждый оператор знает, что улучшить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448056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9AF9C"/>
                </a:solidFill>
              </a:rPr>
              <a:t>Покажем кабинет на демо-данных и оценим звонки вашего колл-центра.</a:t>
            </a:r>
            <a:endParaRPr lang="en-US" sz="1800" dirty="0"/>
          </a:p>
        </p:txBody>
      </p:sp>
      <p:sp>
        <p:nvSpPr>
          <p:cNvPr id="6" name="Подложка QR"/>
          <p:cNvSpPr/>
          <p:nvPr/>
        </p:nvSpPr>
        <p:spPr>
          <a:xfrm>
            <a:off x="9555480" y="2331720"/>
            <a:ext cx="210312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</p:spPr>
      </p:sp>
      <p:pic>
        <p:nvPicPr>
          <p:cNvPr id="7" name="QR-код tetbiz.ru" descr="QR-код: https://tetbiz.ru/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0" y="2468880"/>
            <a:ext cx="1828800" cy="18288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9555480" y="4572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F9C"/>
                </a:solidFill>
              </a:rPr>
              <a:t>Наведите камеру</a:t>
            </a:r>
            <a:endParaRPr lang="en-US" sz="1200" dirty="0"/>
          </a:p>
        </p:txBody>
      </p:sp>
      <p:sp>
        <p:nvSpPr>
          <p:cNvPr id="9" name="Адрес сайта">
            <a:hlinkClick r:id="rId4" tooltip="Сайт TetBiz"/>
          </p:cNvPr>
          <p:cNvSpPr txBox="1"/>
          <p:nvPr/>
        </p:nvSpPr>
        <p:spPr>
          <a:xfrm>
            <a:off x="9555480" y="48463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u="sng" dirty="0">
                <a:solidFill>
                  <a:srgbClr val="FFFFFF"/>
                </a:solidFill>
                <a:hlinkClick r:id="rId4" invalidUrl="" action="" tgtFrame="" tooltip="Сайт TetBiz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tetbiz.ru</a:t>
            </a:r>
            <a:endParaRPr lang="en-US" sz="2200" dirty="0"/>
          </a:p>
        </p:txBody>
      </p:sp>
      <p:sp>
        <p:nvSpPr>
          <p:cNvPr id="10" name="Тег"/>
          <p:cNvSpPr/>
          <p:nvPr/>
        </p:nvSpPr>
        <p:spPr>
          <a:xfrm>
            <a:off x="548640" y="5532120"/>
            <a:ext cx="1481328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548640" y="5532120"/>
            <a:ext cx="1481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100% звонков</a:t>
            </a:r>
            <a:endParaRPr lang="en-US" sz="1300" dirty="0"/>
          </a:p>
        </p:txBody>
      </p:sp>
      <p:sp>
        <p:nvSpPr>
          <p:cNvPr id="12" name="Тег"/>
          <p:cNvSpPr/>
          <p:nvPr/>
        </p:nvSpPr>
        <p:spPr>
          <a:xfrm>
            <a:off x="2212848" y="5532120"/>
            <a:ext cx="1380744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2212848" y="5532120"/>
            <a:ext cx="1380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8 критериев</a:t>
            </a:r>
            <a:endParaRPr lang="en-US" sz="1300" dirty="0"/>
          </a:p>
        </p:txBody>
      </p:sp>
      <p:sp>
        <p:nvSpPr>
          <p:cNvPr id="14" name="Тег"/>
          <p:cNvSpPr/>
          <p:nvPr/>
        </p:nvSpPr>
        <p:spPr>
          <a:xfrm>
            <a:off x="3776472" y="5532120"/>
            <a:ext cx="1481328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3776472" y="5532120"/>
            <a:ext cx="1481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Рекомендации</a:t>
            </a:r>
            <a:endParaRPr lang="en-US" sz="1300" dirty="0"/>
          </a:p>
        </p:txBody>
      </p:sp>
      <p:sp>
        <p:nvSpPr>
          <p:cNvPr id="16" name="Тег"/>
          <p:cNvSpPr/>
          <p:nvPr/>
        </p:nvSpPr>
        <p:spPr>
          <a:xfrm>
            <a:off x="5440680" y="5532120"/>
            <a:ext cx="1078992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5440680" y="5532120"/>
            <a:ext cx="1078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Помощник</a:t>
            </a:r>
            <a:endParaRPr lang="en-US" sz="1300" dirty="0"/>
          </a:p>
        </p:txBody>
      </p:sp>
      <p:sp>
        <p:nvSpPr>
          <p:cNvPr id="18" name="Тег"/>
          <p:cNvSpPr/>
          <p:nvPr/>
        </p:nvSpPr>
        <p:spPr>
          <a:xfrm>
            <a:off x="6702552" y="5532120"/>
            <a:ext cx="1380744" cy="457200"/>
          </a:xfrm>
          <a:prstGeom prst="roundRect">
            <a:avLst>
              <a:gd name="adj" fmla="val 50000"/>
            </a:avLst>
          </a:prstGeom>
          <a:solidFill>
            <a:srgbClr val="1F201C"/>
          </a:solidFill>
          <a:ln w="12700">
            <a:solidFill>
              <a:srgbClr val="3A3D33"/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6702552" y="5532120"/>
            <a:ext cx="1380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Пропущенные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tBiz">
  <a:themeElements>
    <a:clrScheme name="TetBiz">
      <a:dk1>
        <a:srgbClr val="0B0B0B"/>
      </a:dk1>
      <a:lt1>
        <a:srgbClr val="FFFFFF"/>
      </a:lt1>
      <a:dk2>
        <a:srgbClr val="3A3D33"/>
      </a:dk2>
      <a:lt2>
        <a:srgbClr val="F3F3EE"/>
      </a:lt2>
      <a:accent1>
        <a:srgbClr val="2563EB"/>
      </a:accent1>
      <a:accent2>
        <a:srgbClr val="7E8571"/>
      </a:accent2>
      <a:accent3>
        <a:srgbClr val="16A34A"/>
      </a:accent3>
      <a:accent4>
        <a:srgbClr val="DC2626"/>
      </a:accent4>
      <a:accent5>
        <a:srgbClr val="A9AF9C"/>
      </a:accent5>
      <a:accent6>
        <a:srgbClr val="E4E5DC"/>
      </a:accent6>
      <a:hlink>
        <a:srgbClr val="2563EB"/>
      </a:hlink>
      <a:folHlink>
        <a:srgbClr val="7E8571"/>
      </a:folHlink>
    </a:clrScheme>
    <a:fontScheme name="TetBiz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TetBiz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 качества колл-центра — TetBiz</dc:title>
  <dc:subject>PptxGenJS Presentation</dc:subject>
  <dc:creator>TetBiz</dc:creator>
  <cp:lastModifiedBy>TetBiz</cp:lastModifiedBy>
  <cp:revision>1</cp:revision>
  <dcterms:created xsi:type="dcterms:W3CDTF">2026-10-02T23:07:10Z</dcterms:created>
  <dcterms:modified xsi:type="dcterms:W3CDTF">2026-10-02T23:07:10Z</dcterms:modified>
</cp:coreProperties>
</file>