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7d044a29-c14b-9583-f3e4-84a4bd9bdd0a}">
          <p14:sldIdLst>
            <p14:sldId id="256"/>
            <p14:sldId id="257"/>
          </p14:sldIdLst>
        </p14:section>
        <p14:section name="Решение" id="{7c0374c5-d630-02c2-2944-ca56bab03d15}">
          <p14:sldIdLst>
            <p14:sldId id="258"/>
            <p14:sldId id="259"/>
          </p14:sldIdLst>
        </p14:section>
        <p14:section name="Функции" id="{967a0d76-8571-467d-58fc-d2a01dd6403a}">
          <p14:sldIdLst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Для руководителя и администратора" id="{b45a157a-09f6-9d05-6458-64f25fd061fd}">
          <p14:sldIdLst>
            <p14:sldId id="270"/>
            <p14:sldId id="271"/>
            <p14:sldId id="272"/>
          </p14:sldIdLst>
        </p14:section>
        <p14:section name="Внедрение и продажа" id="{7d33d06a-e6a1-788b-9fb4-18b2791b2b03}">
          <p14:sldIdLst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Открытие. Представьтесь и задайте рамку: «Покажу, как отдел продаж перестаёт терять лиды на этапе раздачи». Продукт — модуль к amoCRM: он сам раздаёт новые сделки менеджерам по очереди, учитывает графики и даёт руководителю аналитику. Ключевая мысль, к которой вы будете возвращаться: скорость реакции на лид + справедливая нагрузка + прозрачность.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продавайте сразу — сначала найдите боль клиента. Спросите: «Как у вас сейчас распределяются заявки? Кто решает, кому достанется лид? Сколько в среднем лид ждёт, пока его возьмут?» Попросите клиента выбрать 1–2 пункта с этого слайда, которые про него. Дальше в презентации делайте акцент именно на них.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Сформулируйте продукт одной фразой: «Модуль сам раздаёт новые лиды менеджерам по очереди прямо в amoCRM — с таймером, графиками и аналитикой». Подчеркните, что менеджерам не нужно ничего осваивать: окно появляется в привычном интерфейсе amoCRM. 30 секунд — это значение по умолчанию; руководитель меняет его в настройках.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Проведите клиента по шагам слева направо. Важные акценты: (1) лиды берутся только из выбранной воронки и с выбранного этапа; (2) до раздачи система чистит поток — отбрасывает автосделки телефонии и проверяет, не обращался ли клиент раньше; (3) лид получает только тот, у кого сегодня рабочий день и кто сейчас в amoCRM; (4) если никто не взял — лид не теряется, он идёт по кругу, а руководителя предупреждают.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 то, что видит менеджер каждый день. Подчеркните простоту: одна кнопка, таймер, ничего лишнего. Появление лида сопровождается звуковым сигналом — менеджер не пропустит его, даже если работает в соседней вкладке amoCRM.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аргумент для команды продаж — справедливость. Никто не «перехватывает» лиды, нагрузка ровная, споров меньше. Покажите экран очереди: руководитель в любой момент видит, какие лиды сейчас предлагаются, сколько секунд осталось, кто онлайн и кому уйдёт следующий лид. Пауза 5 минут — значение по умолчанию, она настраивается.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Сильная фича для компаний с повторными продажами и долгим циклом сделки. Сценарий: клиент оставил вторую заявку с сайта — без контроля дублей он попадёт к новому менеджеру и будет всё объяснять заново, а менеджеры будут спорить, чей клиент. С модулем сделка автоматически уходит «своему» менеджеру. Функция включается одной галочкой, этапы выбирает администратор.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Эти функции снимают типичные проблемы при внедрении любой автоматической раздачи. Самая частая — телефония создаёт сделку на каждый звонок, и менеджеры получают «пустые» лиды. Модуль распознаёт такие сделки по названию и не раздаёт их. Также подчеркните: если руководитель вручную вмешался в amoCRM, система это увидит и не будет конфликтовать с его решением.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Графики — то, что отличает модуль от простого «рандомайзера». Отпуск, выходные, сменный график — лиды получают только те, кто реально работает. При этом руководитель сохраняет контроль: изменения менеджера проходят согласование, и руководитель видит только отличия от текущего графика, а не весь календарь.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 матрицу: руководитель за 5 секунд видит, нет ли дня, когда никто не работает. График компании задаёт рамку: вне рабочих часов и в праздники лиды ждут в очереди и раздаются с началом рабочего дня. Если компания работает без выходных или круглосуточно — это тоже настраивается.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Аналитика превращает раздачу лидов в управляемый процесс. Руководитель видит, кто из менеджеров чаще пропускает лиды и как быстро команда реагирует. График нагрузки по часам помогает поставить больше людей на пиковые часы. Все показатели считаются за выбранный период.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Полная прозрачность: по любому лиду можно восстановить, что с ним происходило. Это закрывает споры «мне не давали лиды» и вопрос «куда делась заявка». Экспорт в CSV — для еженедельных и ежемесячных отчётов. У менеджера есть свой раздел «Моя история» — мотивирует следить за скоростью реакции.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Важно для клиента: модуль подстраивается под его процесс, а не наоборот. Все ключевые параметры меняются в кабинете руководителя без доработок. Рекомендация для клиента: таймер не меньше 15 секунд, чтобы менеджер успевал отреагировать.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Уведомления держат команду в курсе без входа в кабинет: менеджер узнаёт о решении по своему графику, руководитель — о новых заявках и проблемах. О новых лидах менеджеры узнают из окна в amoCRM — в мессенджер они пока не приходят, не обещайте этого клиенту. Руководитель узнаёт о проблемах сразу — например, если лид прошёл полный круг и никто его не взял. Привязка делает сам сотрудник за минуту, без администратора.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Каждый видит только своё. Менеджеру — минимум: окно в amoCRM, график, история. Руководителю — управление и контроль. Администратору — техническая настройка. Руководителю доступен весь функционал менеджера, администратору — всё. Вход в кабинет — по e-mail и паролю, который выдаёт администратор.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Снимаем страх «нам понадобится программист». Сотрудники и воронки подтягиваются из amoCRM автоматически. Администратор работает в понятном веб-интерфейсе: включает и выключает сотрудников, выбирает воронку и этап входа, проверяет работу тестовым лидом.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Этот слайд — для ИТ-специалиста или собственника клиента. Ключевое: официальная интеграция с amoCRM, модуль работает на сервере TetBiz в РФ под присмотром опытных администраторов, защищённый обмен между виджетом и сервером. Отдельно подчеркните «один лид — один менеджер»: даже если двое нажмут «Принять» одновременно, лид достанется только одному.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Покажите, что внедрение — понятный процесс без сюрпризов. Сроки уточняйте под конкретного клиента (количество сотрудников, особенности воронки), стоимость — на следующем слайде. Хороший следующий шаг — договориться о демонстрации и запуске на одной воронке.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Цена — сильный аргумент, озвучивайте её уверенно и просто: «499 рублей за менеджера в месяц, одна цена, все функции включены». Сразу переведите в масштаб клиента: посчитайте вслух его отдел (количество менеджеров × 499 ₽). Предложите клиенту сопоставить это с тем, во сколько ему обходится один лид из рекламы, — пусть сделает вывод сам, без обещаний окупаемости с нашей стороны. Тарифов и пакетов нет — клиенту не нужно выбирать. Если в отделе больше 20 менеджеров — условия обсуждаются индивидуально, передайте такого клиента руководителю. Для закрытия сделки используйте годовую оплату: скидка 30%, то есть около 349 ₽ в месяц за менеджера вместо 499 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для клиентов с нестандартным процессом. Если на демо клиент говорит «у нас по-другому» — это не возражение, а возможность продать доработку. Выясните, что именно нужно (правила раздачи, отчёты, несколько отделов, уведомления), зафиксируйте и передайте технической команде TetBiz для оценки. Сроки и стоимость доработки не обещайте на встрече — их называет команда после разбора задачи. Опорная фраза: «TetBiz — IT-решения для бизнеса любой сложности, доработаем модуль под ваш процесс».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Шпаргалка для менеджера по продажам. Это самые частые возражения. Отвечайте коротко и сразу показывайте соответствующий слайд или экран в демо. Если вопрос не из списка (особые условия распределения, другая CRM, интеграции) — зафиксируйте и передайте технической команде TetBiz.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Финал: подведите итог пятью тегами внизу и предложите конкретный следующий шаг — демонстрацию или пилот на одной воронке. Спросите, кто ещё со стороны клиента участвует в решении (руководитель продаж, ИТ, собственник), и договоритесь о дате. Оставьте клиенту адрес сайта tetbiz.ru — QR-код на слайде можно отсканировать телефоном прямо с экрана.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3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var-www-reforma-loca-usr-data-www-reforma-local/317393af-cde4-49bd-a818-22a675c01192/scratchpad/brand/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475488"/>
            <a:ext cx="914400" cy="3153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Распределение лидов в amoCRM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3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0B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hyperlink" Target="https://tetbiz.ru/" TargetMode="External"/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оган" descr="/tmp/claude-0/-var-www-reforma-loca-usr-data-www-reforma-local/317393af-cde4-49bd-a818-22a675c01192/scratchpad/brand/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5120640" cy="729590"/>
          </a:xfrm>
          <a:prstGeom prst="rect">
            <a:avLst/>
          </a:prstGeom>
        </p:spPr>
      </p:pic>
      <p:pic>
        <p:nvPicPr>
          <p:cNvPr id="3" name="Логотип" descr="/tmp/claude-0/-var-www-reforma-loca-usr-data-www-reforma-local/317393af-cde4-49bd-a818-22a675c01192/scratchpad/brand/l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502920"/>
            <a:ext cx="1371600" cy="472966"/>
          </a:xfrm>
          <a:prstGeom prst="rect">
            <a:avLst/>
          </a:prstGeom>
        </p:spPr>
      </p:pic>
      <p:sp>
        <p:nvSpPr>
          <p:cNvPr id="4" name="Заголовок"/>
          <p:cNvSpPr txBox="1"/>
          <p:nvPr/>
        </p:nvSpPr>
        <p:spPr>
          <a:xfrm>
            <a:off x="548640" y="187452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Распределение лидов в amoCRM</a:t>
            </a:r>
            <a:endParaRPr lang="en-US" sz="4000" dirty="0"/>
          </a:p>
        </p:txBody>
      </p:sp>
      <p:sp>
        <p:nvSpPr>
          <p:cNvPr id="5" name="Подзаголовок"/>
          <p:cNvSpPr txBox="1"/>
          <p:nvPr/>
        </p:nvSpPr>
        <p:spPr>
          <a:xfrm>
            <a:off x="548640" y="324612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автоматически, честно и за секунды</a:t>
            </a:r>
            <a:endParaRPr lang="en-US" sz="2400" dirty="0"/>
          </a:p>
        </p:txBody>
      </p:sp>
      <p:sp>
        <p:nvSpPr>
          <p:cNvPr id="6" name="lead"/>
          <p:cNvSpPr txBox="1"/>
          <p:nvPr/>
        </p:nvSpPr>
        <p:spPr>
          <a:xfrm>
            <a:off x="548640" y="406908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Каждый новый лид сразу получает свободный менеджер, а руководитель видит всю работу отдела в цифрах — без ручной раздачи и потерянных заявок.</a:t>
            </a:r>
            <a:endParaRPr lang="en-US" sz="1600" dirty="0"/>
          </a:p>
        </p:txBody>
      </p:sp>
      <p:sp>
        <p:nvSpPr>
          <p:cNvPr id="7" name="Окно виджета в amoCRM frame"/>
          <p:cNvSpPr/>
          <p:nvPr/>
        </p:nvSpPr>
        <p:spPr>
          <a:xfrm>
            <a:off x="6656832" y="2159127"/>
            <a:ext cx="5065776" cy="2905506"/>
          </a:xfrm>
          <a:prstGeom prst="roundRect">
            <a:avLst>
              <a:gd name="adj" fmla="val 251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8" name="Окно виджета в amoCRM" descr="Окно виджета в amoCR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2223135"/>
            <a:ext cx="4937760" cy="277749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720840" y="544068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Окно распределения появляется прямо в amoCRM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Знакомая ситуация?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14300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Так теряются деньги на этапе, когда лид уже оплачен рекламой, но ещё никому не достался.</a:t>
            </a:r>
            <a:endParaRPr lang="en-US" sz="1600" dirty="0"/>
          </a:p>
        </p:txBody>
      </p:sp>
      <p:sp>
        <p:nvSpPr>
          <p:cNvPr id="4" name="Боль 1"/>
          <p:cNvSpPr/>
          <p:nvPr/>
        </p:nvSpPr>
        <p:spPr>
          <a:xfrm>
            <a:off x="548640" y="17830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Иконка боли circle"/>
          <p:cNvSpPr/>
          <p:nvPr/>
        </p:nvSpPr>
        <p:spPr>
          <a:xfrm>
            <a:off x="822960" y="20574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6" name="Иконка боли" descr="FaHourglassHal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19456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9659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Лиды остывают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9718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Заявка висит в «Неразобранном», пока кто-то её не заберёт. Клиент уходит к тем, кто перезвонил первым.</a:t>
            </a:r>
            <a:endParaRPr lang="en-US" sz="1300" dirty="0"/>
          </a:p>
        </p:txBody>
      </p:sp>
      <p:sp>
        <p:nvSpPr>
          <p:cNvPr id="9" name="Боль 2"/>
          <p:cNvSpPr/>
          <p:nvPr/>
        </p:nvSpPr>
        <p:spPr>
          <a:xfrm>
            <a:off x="4297680" y="17830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Иконка боли circle"/>
          <p:cNvSpPr/>
          <p:nvPr/>
        </p:nvSpPr>
        <p:spPr>
          <a:xfrm>
            <a:off x="4572000" y="20574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1" name="Иконка боли" descr="FaBalanceSc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219456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257800" y="19659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Нечестная раздача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572000" y="29718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Лиды раздаются вручную или достаются тому, кто успел первым. Одни перегружены, другие простаивают.</a:t>
            </a:r>
            <a:endParaRPr lang="en-US" sz="1300" dirty="0"/>
          </a:p>
        </p:txBody>
      </p:sp>
      <p:sp>
        <p:nvSpPr>
          <p:cNvPr id="14" name="Боль 3"/>
          <p:cNvSpPr/>
          <p:nvPr/>
        </p:nvSpPr>
        <p:spPr>
          <a:xfrm>
            <a:off x="8046720" y="17830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Иконка боли circle"/>
          <p:cNvSpPr/>
          <p:nvPr/>
        </p:nvSpPr>
        <p:spPr>
          <a:xfrm>
            <a:off x="8321040" y="20574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6" name="Иконка боли" descr="FaUmbrellaBeach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219456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006840" y="19659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Лид ушёл тому, кто не работает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321040" y="29718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Сделку назначили менеджеру в выходной или в отпуске — она лежит без движения.</a:t>
            </a:r>
            <a:endParaRPr lang="en-US" sz="1300" dirty="0"/>
          </a:p>
        </p:txBody>
      </p:sp>
      <p:sp>
        <p:nvSpPr>
          <p:cNvPr id="19" name="Боль 4"/>
          <p:cNvSpPr/>
          <p:nvPr/>
        </p:nvSpPr>
        <p:spPr>
          <a:xfrm>
            <a:off x="548640" y="42062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Иконка боли circle"/>
          <p:cNvSpPr/>
          <p:nvPr/>
        </p:nvSpPr>
        <p:spPr>
          <a:xfrm>
            <a:off x="822960" y="448056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1" name="Иконка боли" descr="FaUserFriend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4617720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08760" y="4389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Повторный лид попал не к своему менеджеру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822960" y="539496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Постоянный клиент написал снова, а его взял новый менеджер. Клиенту приходится всё объяснять заново.</a:t>
            </a:r>
            <a:endParaRPr lang="en-US" sz="1300" dirty="0"/>
          </a:p>
        </p:txBody>
      </p:sp>
      <p:sp>
        <p:nvSpPr>
          <p:cNvPr id="24" name="Боль 5"/>
          <p:cNvSpPr/>
          <p:nvPr/>
        </p:nvSpPr>
        <p:spPr>
          <a:xfrm>
            <a:off x="4297680" y="42062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5" name="Иконка боли circle"/>
          <p:cNvSpPr/>
          <p:nvPr/>
        </p:nvSpPr>
        <p:spPr>
          <a:xfrm>
            <a:off x="4572000" y="448056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6" name="Иконка боли" descr="FaPhoneSlas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4617720"/>
            <a:ext cx="274320" cy="27432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257800" y="4389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Мусор в очереди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4572000" y="539496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Телефония создаёт техническую сделку на каждый звонок — очередь забита дублями.</a:t>
            </a:r>
            <a:endParaRPr lang="en-US" sz="1300" dirty="0"/>
          </a:p>
        </p:txBody>
      </p:sp>
      <p:sp>
        <p:nvSpPr>
          <p:cNvPr id="29" name="Боль 6"/>
          <p:cNvSpPr/>
          <p:nvPr/>
        </p:nvSpPr>
        <p:spPr>
          <a:xfrm>
            <a:off x="8046720" y="42062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0" name="Иконка боли circle"/>
          <p:cNvSpPr/>
          <p:nvPr/>
        </p:nvSpPr>
        <p:spPr>
          <a:xfrm>
            <a:off x="8321040" y="448056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Иконка боли" descr="FaEyeSlash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200" y="4617720"/>
            <a:ext cx="274320" cy="27432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9006840" y="4389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Отсутствие аналитики</a:t>
            </a:r>
            <a:endParaRPr lang="en-US" sz="1600" dirty="0"/>
          </a:p>
        </p:txBody>
      </p:sp>
      <p:sp>
        <p:nvSpPr>
          <p:cNvPr id="33" name="Text 25"/>
          <p:cNvSpPr txBox="1"/>
          <p:nvPr/>
        </p:nvSpPr>
        <p:spPr>
          <a:xfrm>
            <a:off x="8321040" y="539496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Непонятно, кто сколько лидов взял, как быстро реагирует и где «дыры» в графике.</a:t>
            </a:r>
            <a:endParaRPr lang="en-US" sz="1300" dirty="0"/>
          </a:p>
        </p:txBody>
      </p:sp>
      <p:sp>
        <p:nvSpPr>
          <p:cNvPr id="35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2 / 22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Решение: модуль распределения лидов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280160"/>
            <a:ext cx="5577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2"/>
                </a:solidFill>
              </a:rPr>
              <a:t>Модуль подключается к amoCRM и берёт раздачу новых сделок на себя. Как только лид попадает в воронку, система выбирает следующего по очереди менеджера, который сейчас работает, и показывает ему окно с предложением прямо в amoCRM. Менеджер нажимает «Принять» — и становится ответственным. Не успел — лид сразу уходит следующему.</a:t>
            </a:r>
            <a:endParaRPr lang="en-US" sz="1700" dirty="0"/>
          </a:p>
        </p:txBody>
      </p:sp>
      <p:sp>
        <p:nvSpPr>
          <p:cNvPr id="4" name="bullets"/>
          <p:cNvSpPr txBox="1"/>
          <p:nvPr/>
        </p:nvSpPr>
        <p:spPr>
          <a:xfrm>
            <a:off x="548640" y="3840480"/>
            <a:ext cx="5577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Внутри amoCRM —</a:t>
            </a:r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менеджерам не нужно осваивать новую программу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Учитывает графики —</a:t>
            </a:r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лиды получают только те, кто работает сейчас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Прозрачно —</a:t>
            </a:r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очередь, история и аналитика в кабинете руководителя</a:t>
            </a:r>
            <a:endParaRPr lang="en-US" sz="1500" dirty="0"/>
          </a:p>
        </p:txBody>
      </p:sp>
      <p:sp>
        <p:nvSpPr>
          <p:cNvPr id="5" name="Факт 1"/>
          <p:cNvSpPr/>
          <p:nvPr/>
        </p:nvSpPr>
        <p:spPr>
          <a:xfrm>
            <a:off x="6675120" y="1325880"/>
            <a:ext cx="49834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903720" y="15087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30 сек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8961120" y="15087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на решение менеджера — потом лид уходит следующему (время настраивается)</a:t>
            </a:r>
            <a:endParaRPr lang="en-US" sz="1300" dirty="0"/>
          </a:p>
        </p:txBody>
      </p:sp>
      <p:sp>
        <p:nvSpPr>
          <p:cNvPr id="8" name="Факт 2"/>
          <p:cNvSpPr/>
          <p:nvPr/>
        </p:nvSpPr>
        <p:spPr>
          <a:xfrm>
            <a:off x="6675120" y="2926080"/>
            <a:ext cx="49834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903720" y="31089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 клик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8961120" y="31089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чтобы принять лид: менеджер сразу назначается ответственным</a:t>
            </a:r>
            <a:endParaRPr lang="en-US" sz="1300" dirty="0"/>
          </a:p>
        </p:txBody>
      </p:sp>
      <p:sp>
        <p:nvSpPr>
          <p:cNvPr id="11" name="Факт 3"/>
          <p:cNvSpPr/>
          <p:nvPr/>
        </p:nvSpPr>
        <p:spPr>
          <a:xfrm>
            <a:off x="6675120" y="4526280"/>
            <a:ext cx="49834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903720" y="4709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Каждый лид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8961120" y="47091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попадает в журнал: кто, когда и за сколько секунд его принял</a:t>
            </a:r>
            <a:endParaRPr lang="en-US" sz="1300" dirty="0"/>
          </a:p>
        </p:txBody>
      </p:sp>
      <p:sp>
        <p:nvSpPr>
          <p:cNvPr id="15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3 / 22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Как это работает</a:t>
            </a:r>
            <a:endParaRPr lang="en-US" sz="3000" dirty="0"/>
          </a:p>
        </p:txBody>
      </p:sp>
      <p:sp>
        <p:nvSpPr>
          <p:cNvPr id="3" name="Шаг 1"/>
          <p:cNvSpPr/>
          <p:nvPr/>
        </p:nvSpPr>
        <p:spPr>
          <a:xfrm>
            <a:off x="548640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Иконка шага circle"/>
          <p:cNvSpPr/>
          <p:nvPr/>
        </p:nvSpPr>
        <p:spPr>
          <a:xfrm>
            <a:off x="1211580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Иконка шага" descr="FaInbox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030" y="177165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1. Лид в воронке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Сделка попадает на этап входа выбранной воронки amoCRM</a:t>
            </a:r>
            <a:endParaRPr lang="en-US" sz="1200" dirty="0"/>
          </a:p>
        </p:txBody>
      </p:sp>
      <p:sp>
        <p:nvSpPr>
          <p:cNvPr id="8" name="Стрелка"/>
          <p:cNvSpPr/>
          <p:nvPr/>
        </p:nvSpPr>
        <p:spPr>
          <a:xfrm>
            <a:off x="2570950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9" name="Шаг 2"/>
          <p:cNvSpPr/>
          <p:nvPr/>
        </p:nvSpPr>
        <p:spPr>
          <a:xfrm>
            <a:off x="2819324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Иконка шага circle"/>
          <p:cNvSpPr/>
          <p:nvPr/>
        </p:nvSpPr>
        <p:spPr>
          <a:xfrm>
            <a:off x="3482264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 шага" descr="FaFilt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714" y="1771650"/>
            <a:ext cx="342900" cy="3429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56484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2. Проверка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2956484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Автосделки телефонии отсеиваются, повторный клиент ищется среди сделок</a:t>
            </a:r>
            <a:endParaRPr lang="en-US" sz="1200" dirty="0"/>
          </a:p>
        </p:txBody>
      </p:sp>
      <p:sp>
        <p:nvSpPr>
          <p:cNvPr id="14" name="Стрелка"/>
          <p:cNvSpPr/>
          <p:nvPr/>
        </p:nvSpPr>
        <p:spPr>
          <a:xfrm>
            <a:off x="4841634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5" name="Шаг 3"/>
          <p:cNvSpPr/>
          <p:nvPr/>
        </p:nvSpPr>
        <p:spPr>
          <a:xfrm>
            <a:off x="5090008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Иконка шага circle"/>
          <p:cNvSpPr/>
          <p:nvPr/>
        </p:nvSpPr>
        <p:spPr>
          <a:xfrm>
            <a:off x="5752948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Иконка шага" descr="FaSyncAl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398" y="1771650"/>
            <a:ext cx="342900" cy="34290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227168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3. Выбор менеджера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227168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Следующий по кругу среди тех, кто работает и онлайн</a:t>
            </a:r>
            <a:endParaRPr lang="en-US" sz="1200" dirty="0"/>
          </a:p>
        </p:txBody>
      </p:sp>
      <p:sp>
        <p:nvSpPr>
          <p:cNvPr id="20" name="Стрелка"/>
          <p:cNvSpPr/>
          <p:nvPr/>
        </p:nvSpPr>
        <p:spPr>
          <a:xfrm>
            <a:off x="7112318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21" name="Шаг 4"/>
          <p:cNvSpPr/>
          <p:nvPr/>
        </p:nvSpPr>
        <p:spPr>
          <a:xfrm>
            <a:off x="7360691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Иконка шага circle"/>
          <p:cNvSpPr/>
          <p:nvPr/>
        </p:nvSpPr>
        <p:spPr>
          <a:xfrm>
            <a:off x="8023631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Иконка шага" descr="FaBell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081" y="1771650"/>
            <a:ext cx="342900" cy="3429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497851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4. Предложение</a:t>
            </a:r>
            <a:endParaRPr lang="en-US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7497851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Окно с именем клиента и таймером прямо в amoCRM</a:t>
            </a:r>
            <a:endParaRPr lang="en-US" sz="1200" dirty="0"/>
          </a:p>
        </p:txBody>
      </p:sp>
      <p:sp>
        <p:nvSpPr>
          <p:cNvPr id="26" name="Стрелка"/>
          <p:cNvSpPr/>
          <p:nvPr/>
        </p:nvSpPr>
        <p:spPr>
          <a:xfrm>
            <a:off x="9383001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27" name="Шаг 5"/>
          <p:cNvSpPr/>
          <p:nvPr/>
        </p:nvSpPr>
        <p:spPr>
          <a:xfrm>
            <a:off x="9631375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8" name="Иконка шага circle"/>
          <p:cNvSpPr/>
          <p:nvPr/>
        </p:nvSpPr>
        <p:spPr>
          <a:xfrm>
            <a:off x="10294315" y="160020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9" name="Иконка шага" descr="FaChec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765" y="1771650"/>
            <a:ext cx="342900" cy="34290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9768535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5. Принял</a:t>
            </a:r>
            <a:endParaRPr lang="en-US" sz="1500" dirty="0"/>
          </a:p>
        </p:txBody>
      </p:sp>
      <p:sp>
        <p:nvSpPr>
          <p:cNvPr id="31" name="Text 24"/>
          <p:cNvSpPr txBox="1"/>
          <p:nvPr/>
        </p:nvSpPr>
        <p:spPr>
          <a:xfrm>
            <a:off x="9768535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Менеджер назначен ответственным, карточка сделки открывается</a:t>
            </a:r>
            <a:endParaRPr lang="en-US" sz="1200" dirty="0"/>
          </a:p>
        </p:txBody>
      </p:sp>
      <p:sp>
        <p:nvSpPr>
          <p:cNvPr id="32" name="Если принял"/>
          <p:cNvSpPr/>
          <p:nvPr/>
        </p:nvSpPr>
        <p:spPr>
          <a:xfrm>
            <a:off x="548640" y="4389120"/>
            <a:ext cx="5440680" cy="1691640"/>
          </a:xfrm>
          <a:prstGeom prst="roundRect">
            <a:avLst>
              <a:gd name="adj" fmla="val 54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3" name="ok circle"/>
          <p:cNvSpPr/>
          <p:nvPr/>
        </p:nvSpPr>
        <p:spPr>
          <a:xfrm>
            <a:off x="777240" y="4617720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4" name="ok" descr="FaCheck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70" y="4743450"/>
            <a:ext cx="251460" cy="251460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1417320" y="461772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Принял</a:t>
            </a:r>
            <a:endParaRPr lang="en-US" sz="1600" dirty="0"/>
          </a:p>
        </p:txBody>
      </p:sp>
      <p:sp>
        <p:nvSpPr>
          <p:cNvPr id="36" name="Text 28"/>
          <p:cNvSpPr txBox="1"/>
          <p:nvPr/>
        </p:nvSpPr>
        <p:spPr>
          <a:xfrm>
            <a:off x="777240" y="521208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Лид закреплён за менеджером в amoCRM, в истории фиксируется время реакции. Указатель очереди переходит к следующему.</a:t>
            </a:r>
            <a:endParaRPr lang="en-US" sz="1300" dirty="0"/>
          </a:p>
        </p:txBody>
      </p:sp>
      <p:sp>
        <p:nvSpPr>
          <p:cNvPr id="37" name="Если не принял"/>
          <p:cNvSpPr/>
          <p:nvPr/>
        </p:nvSpPr>
        <p:spPr>
          <a:xfrm>
            <a:off x="6217920" y="4389120"/>
            <a:ext cx="5440680" cy="1691640"/>
          </a:xfrm>
          <a:prstGeom prst="roundRect">
            <a:avLst>
              <a:gd name="adj" fmla="val 54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8" name="redo circle"/>
          <p:cNvSpPr/>
          <p:nvPr/>
        </p:nvSpPr>
        <p:spPr>
          <a:xfrm>
            <a:off x="6446520" y="461772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9" name="redo" descr="FaRedoAl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50" y="4743450"/>
            <a:ext cx="251460" cy="25146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7086600" y="461772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Не успел или пропустил</a:t>
            </a:r>
            <a:endParaRPr lang="en-US" sz="1600" dirty="0"/>
          </a:p>
        </p:txBody>
      </p:sp>
      <p:sp>
        <p:nvSpPr>
          <p:cNvPr id="41" name="Text 32"/>
          <p:cNvSpPr txBox="1"/>
          <p:nvPr/>
        </p:nvSpPr>
        <p:spPr>
          <a:xfrm>
            <a:off x="6446520" y="521208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Лид сразу уходит следующему. Если круг прошёл без принятия — пауза и новый круг, а руководитель получает уведомление.</a:t>
            </a:r>
            <a:endParaRPr lang="en-US" sz="1300" dirty="0"/>
          </a:p>
        </p:txBody>
      </p:sp>
      <p:sp>
        <p:nvSpPr>
          <p:cNvPr id="43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4 / 22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Окно распределения в amoCRM</a:t>
            </a:r>
            <a:endParaRPr lang="en-US" sz="3000" dirty="0"/>
          </a:p>
        </p:txBody>
      </p:sp>
      <p:sp>
        <p:nvSpPr>
          <p:cNvPr id="3" name="Виджет: два предложения стопкой frame"/>
          <p:cNvSpPr/>
          <p:nvPr/>
        </p:nvSpPr>
        <p:spPr>
          <a:xfrm>
            <a:off x="484632" y="1487614"/>
            <a:ext cx="6803136" cy="3882771"/>
          </a:xfrm>
          <a:prstGeom prst="roundRect">
            <a:avLst>
              <a:gd name="adj" fmla="val 1884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Виджет: два предложения стопкой" descr="Виджет: два предложения стопкой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51622"/>
            <a:ext cx="6675120" cy="375475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576072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Схема интерфейса CRM условная, окна распределения — как в продукте</a:t>
            </a:r>
            <a:endParaRPr lang="en-US" sz="1000" dirty="0"/>
          </a:p>
        </p:txBody>
      </p:sp>
      <p:sp>
        <p:nvSpPr>
          <p:cNvPr id="6" name="bullets"/>
          <p:cNvSpPr txBox="1"/>
          <p:nvPr/>
        </p:nvSpPr>
        <p:spPr>
          <a:xfrm>
            <a:off x="7635240" y="1371600"/>
            <a:ext cx="40233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Появляется само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в правом нижнем углу на любом экране amoCRM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Звуковой сигнал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менеджер услышит новый лид, даже если смотрит в другое окно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Имя клиента и таймер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с полосой обратного отсчёта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«Принять» —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менеджер становится ответственным, карточка сделки открывается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Несколько лидов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складываются в стопку, ни один не потеряется</a:t>
            </a:r>
            <a:endParaRPr lang="en-US" sz="1500" dirty="0"/>
          </a:p>
        </p:txBody>
      </p:sp>
      <p:sp>
        <p:nvSpPr>
          <p:cNvPr id="8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5 / 22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Честная очередь: round-robin с фильтрами</a:t>
            </a:r>
            <a:endParaRPr lang="en-US" sz="3000" dirty="0"/>
          </a:p>
        </p:txBody>
      </p:sp>
      <p:sp>
        <p:nvSpPr>
          <p:cNvPr id="3" name="bullets"/>
          <p:cNvSpPr txBox="1"/>
          <p:nvPr/>
        </p:nvSpPr>
        <p:spPr>
          <a:xfrm>
            <a:off x="548640" y="1371600"/>
            <a:ext cx="42062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По кругу: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каждый получает лиды по очереди, без любимчиков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Только доступные: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рабочий день по личному графику, рабочее время компании, не праздник, менеджер онлайн в amoCRM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Пауза между кругами: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если никто не взял — 5 минут и новый круг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Очередь в реальном времени: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что сейчас раздаётся, кто ждёт, кто следующий</a:t>
            </a:r>
            <a:endParaRPr lang="en-US" sz="1500" dirty="0"/>
          </a:p>
        </p:txBody>
      </p:sp>
      <p:sp>
        <p:nvSpPr>
          <p:cNvPr id="4" name="Очередь распределения frame"/>
          <p:cNvSpPr/>
          <p:nvPr/>
        </p:nvSpPr>
        <p:spPr>
          <a:xfrm>
            <a:off x="5493632" y="1261872"/>
            <a:ext cx="5791977" cy="4928616"/>
          </a:xfrm>
          <a:prstGeom prst="roundRect">
            <a:avLst>
              <a:gd name="adj" fmla="val 1484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5" name="Очередь распределения" descr="Очередь распределени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7640" y="1325880"/>
            <a:ext cx="5663961" cy="4800600"/>
          </a:xfrm>
          <a:prstGeom prst="rect">
            <a:avLst/>
          </a:prstGeom>
        </p:spPr>
      </p:pic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6 / 22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Контроль дублей: клиент — своему менеджеру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23444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Клиент обратился повторно — новая сделка уходит менеджеру, который уже с ним работает, а не следующему по кругу.</a:t>
            </a:r>
            <a:endParaRPr lang="en-US" sz="1600" dirty="0"/>
          </a:p>
        </p:txBody>
      </p:sp>
      <p:sp>
        <p:nvSpPr>
          <p:cNvPr id="4" name="bullets"/>
          <p:cNvSpPr txBox="1"/>
          <p:nvPr/>
        </p:nvSpPr>
        <p:spPr>
          <a:xfrm>
            <a:off x="548640" y="2194560"/>
            <a:ext cx="45720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Совпадения ищутся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по телефону, e-mail и мессенджерам (Telegram, WhatsApp, MAX)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Только на выбранных этапах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— например, «В работе», «КП отправлено», «Договор»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Рабочий день у менеджера —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лид предлагается только ему, пока он не примет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Выходной —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лид сразу закрепляется за ним, без распределения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Сбой amoCRM —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лид не задерживается и идёт в обычную очередь</a:t>
            </a:r>
            <a:endParaRPr lang="en-US" sz="1400" dirty="0"/>
          </a:p>
        </p:txBody>
      </p:sp>
      <p:sp>
        <p:nvSpPr>
          <p:cNvPr id="5" name="Настройка контроля дублей frame"/>
          <p:cNvSpPr/>
          <p:nvPr/>
        </p:nvSpPr>
        <p:spPr>
          <a:xfrm>
            <a:off x="5508117" y="1261872"/>
            <a:ext cx="6128766" cy="4928616"/>
          </a:xfrm>
          <a:prstGeom prst="roundRect">
            <a:avLst>
              <a:gd name="adj" fmla="val 1484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Настройка контроля дублей" descr="Настройка контроля дублей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2125" y="1325880"/>
            <a:ext cx="6000750" cy="4800600"/>
          </a:xfrm>
          <a:prstGeom prst="rect">
            <a:avLst/>
          </a:prstGeom>
        </p:spPr>
      </p:pic>
      <p:sp>
        <p:nvSpPr>
          <p:cNvPr id="8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7 / 22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Чистый поток лидов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2344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В распределение попадают только настоящие заявки — без технического мусора и «потерянных» сделок.</a:t>
            </a:r>
            <a:endParaRPr lang="en-US" sz="1600" dirty="0"/>
          </a:p>
        </p:txBody>
      </p:sp>
      <p:sp>
        <p:nvSpPr>
          <p:cNvPr id="4" name="Фильтр автосделок телефонии"/>
          <p:cNvSpPr/>
          <p:nvPr/>
        </p:nvSpPr>
        <p:spPr>
          <a:xfrm>
            <a:off x="548640" y="1920240"/>
            <a:ext cx="5440680" cy="1920240"/>
          </a:xfrm>
          <a:prstGeom prst="roundRect">
            <a:avLst>
              <a:gd name="adj" fmla="val 4762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Иконка circle"/>
          <p:cNvSpPr/>
          <p:nvPr/>
        </p:nvSpPr>
        <p:spPr>
          <a:xfrm>
            <a:off x="822960" y="224028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FaPhoneSlas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410" y="2411730"/>
            <a:ext cx="342900" cy="3429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21945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Фильтр автосделок телефонии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737360" y="2651760"/>
            <a:ext cx="4023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Технические сделки, которые IP-телефония создаёт на каждый входящий звонок («Новая сделка по звонку с…», сделка-номер телефона), отсекаются на входе и не засоряют очередь.</a:t>
            </a:r>
            <a:endParaRPr lang="en-US" sz="1250" dirty="0"/>
          </a:p>
        </p:txBody>
      </p:sp>
      <p:sp>
        <p:nvSpPr>
          <p:cNvPr id="9" name="Фиксированный этап входа"/>
          <p:cNvSpPr/>
          <p:nvPr/>
        </p:nvSpPr>
        <p:spPr>
          <a:xfrm>
            <a:off x="6172200" y="1920240"/>
            <a:ext cx="5440680" cy="1920240"/>
          </a:xfrm>
          <a:prstGeom prst="roundRect">
            <a:avLst>
              <a:gd name="adj" fmla="val 4762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Иконка circle"/>
          <p:cNvSpPr/>
          <p:nvPr/>
        </p:nvSpPr>
        <p:spPr>
          <a:xfrm>
            <a:off x="6446520" y="224028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Иконка" descr="FaMapMarkerAl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970" y="2411730"/>
            <a:ext cx="342900" cy="3429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360920" y="21945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Фиксированный этап входа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7360920" y="2651760"/>
            <a:ext cx="4023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Распределение берёт сделки с явно выбранного этапа воронки. Если в amoCRM добавят новый этап, раздача не «сломается».</a:t>
            </a:r>
            <a:endParaRPr lang="en-US" sz="1250" dirty="0"/>
          </a:p>
        </p:txBody>
      </p:sp>
      <p:sp>
        <p:nvSpPr>
          <p:cNvPr id="14" name="Одна воронка распределения"/>
          <p:cNvSpPr/>
          <p:nvPr/>
        </p:nvSpPr>
        <p:spPr>
          <a:xfrm>
            <a:off x="548640" y="4069080"/>
            <a:ext cx="5440680" cy="1920240"/>
          </a:xfrm>
          <a:prstGeom prst="roundRect">
            <a:avLst>
              <a:gd name="adj" fmla="val 4762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Иконка circle"/>
          <p:cNvSpPr/>
          <p:nvPr/>
        </p:nvSpPr>
        <p:spPr>
          <a:xfrm>
            <a:off x="822960" y="438912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Иконка" descr="FaRout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4560570"/>
            <a:ext cx="342900" cy="3429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737360" y="434340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Одна воронка распределения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1737360" y="4800600"/>
            <a:ext cx="4023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Модуль работает с выбранной воронкой. Сделки других воронок (партнёры, сервис) не затрагиваются.</a:t>
            </a:r>
            <a:endParaRPr lang="en-US" sz="1250" dirty="0"/>
          </a:p>
        </p:txBody>
      </p:sp>
      <p:sp>
        <p:nvSpPr>
          <p:cNvPr id="19" name="Ручные действия учитываются"/>
          <p:cNvSpPr/>
          <p:nvPr/>
        </p:nvSpPr>
        <p:spPr>
          <a:xfrm>
            <a:off x="6172200" y="4069080"/>
            <a:ext cx="5440680" cy="1920240"/>
          </a:xfrm>
          <a:prstGeom prst="roundRect">
            <a:avLst>
              <a:gd name="adj" fmla="val 4762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Иконка circle"/>
          <p:cNvSpPr/>
          <p:nvPr/>
        </p:nvSpPr>
        <p:spPr>
          <a:xfrm>
            <a:off x="6446520" y="438912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Иконка" descr="FaUserChec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70" y="4560570"/>
            <a:ext cx="342900" cy="34290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360920" y="434340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Ручные действия учитываются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7360920" y="4800600"/>
            <a:ext cx="4023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Если руководитель вручную назначил ответственного, перенёс или удалил сделку — она снимается из раздачи, причина видна в истории.</a:t>
            </a:r>
            <a:endParaRPr lang="en-US" sz="1250" dirty="0"/>
          </a:p>
        </p:txBody>
      </p:sp>
      <p:sp>
        <p:nvSpPr>
          <p:cNvPr id="25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8 / 22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Личные графики и согласование</a:t>
            </a:r>
            <a:endParaRPr lang="en-US" sz="3000" dirty="0"/>
          </a:p>
        </p:txBody>
      </p:sp>
      <p:sp>
        <p:nvSpPr>
          <p:cNvPr id="3" name="Мой график менеджера frame"/>
          <p:cNvSpPr/>
          <p:nvPr/>
        </p:nvSpPr>
        <p:spPr>
          <a:xfrm>
            <a:off x="484632" y="1272302"/>
            <a:ext cx="5202936" cy="3627596"/>
          </a:xfrm>
          <a:prstGeom prst="roundRect">
            <a:avLst>
              <a:gd name="adj" fmla="val 201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Мой график менеджера" descr="Мой график менеджер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36310"/>
            <a:ext cx="5074920" cy="3499580"/>
          </a:xfrm>
          <a:prstGeom prst="rect">
            <a:avLst/>
          </a:prstGeom>
        </p:spPr>
      </p:pic>
      <p:sp>
        <p:nvSpPr>
          <p:cNvPr id="5" name="Согласование графиков frame"/>
          <p:cNvSpPr/>
          <p:nvPr/>
        </p:nvSpPr>
        <p:spPr>
          <a:xfrm>
            <a:off x="5925312" y="1272302"/>
            <a:ext cx="5202936" cy="3627596"/>
          </a:xfrm>
          <a:prstGeom prst="roundRect">
            <a:avLst>
              <a:gd name="adj" fmla="val 201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Согласование графиков" descr="Согласование график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336310"/>
            <a:ext cx="5074920" cy="34995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498348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Менеджер: календарь рабочих дней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989320" y="4983480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Руководитель: только изменённые дни</a:t>
            </a:r>
            <a:endParaRPr lang="en-US" sz="1300" dirty="0"/>
          </a:p>
        </p:txBody>
      </p:sp>
      <p:sp>
        <p:nvSpPr>
          <p:cNvPr id="9" name="lead"/>
          <p:cNvSpPr txBox="1"/>
          <p:nvPr/>
        </p:nvSpPr>
        <p:spPr>
          <a:xfrm>
            <a:off x="548640" y="544068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Менеджер отмечает рабочие и выходные дни на 2–3 месяца вперёд и отправляет на согласование. Пока заявка рассматривается, действует прежний график. Руководитель подтверждает в один клик или отклоняет с причиной — и может сам поправить график при больничном или форс-мажоре.</a:t>
            </a:r>
            <a:endParaRPr lang="en-US" sz="1350" dirty="0"/>
          </a:p>
        </p:txBody>
      </p:sp>
      <p:sp>
        <p:nvSpPr>
          <p:cNvPr id="11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9 / 22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График компании, праздники и покрытие смен</a:t>
            </a:r>
            <a:endParaRPr lang="en-US" sz="3000" dirty="0"/>
          </a:p>
        </p:txBody>
      </p:sp>
      <p:sp>
        <p:nvSpPr>
          <p:cNvPr id="3" name="Сводная матрица графиков frame"/>
          <p:cNvSpPr/>
          <p:nvPr/>
        </p:nvSpPr>
        <p:spPr>
          <a:xfrm>
            <a:off x="484632" y="1276287"/>
            <a:ext cx="6894576" cy="4305427"/>
          </a:xfrm>
          <a:prstGeom prst="roundRect">
            <a:avLst>
              <a:gd name="adj" fmla="val 1699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Сводная матрица графиков" descr="Сводная матрица график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40295"/>
            <a:ext cx="6766560" cy="4177411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7680960" y="1371600"/>
            <a:ext cx="39776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Часы работы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по дням недели, с обеденным перерывом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Праздники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в эти дни лиды не раздаются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Часовой пояс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компании для всех расчётов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Режим 24/7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одной галочкой, если отдел работает круглосуточно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Матрица месяца: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кто в какой день работает — «дыры» видны сразу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5760720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Зелёный — рабочий день, красный — выходной, рамка — сегодня</a:t>
            </a:r>
            <a:endParaRPr lang="en-US" sz="1000" dirty="0"/>
          </a:p>
        </p:txBody>
      </p:sp>
      <p:sp>
        <p:nvSpPr>
          <p:cNvPr id="8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10 / 22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Аналитика отдела продаж</a:t>
            </a:r>
            <a:endParaRPr lang="en-US" sz="3000" dirty="0"/>
          </a:p>
        </p:txBody>
      </p:sp>
      <p:sp>
        <p:nvSpPr>
          <p:cNvPr id="3" name="bullets"/>
          <p:cNvSpPr txBox="1"/>
          <p:nvPr/>
        </p:nvSpPr>
        <p:spPr>
          <a:xfrm>
            <a:off x="548640" y="1371600"/>
            <a:ext cx="4480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Принято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сколько лидов взято в работу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Пропущено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по таймауту и явным отказам отдельно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Снято в обход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ручные назначения, переносы, удаления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Среднее время до принятия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главный показатель скорости реакции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Топ менеджеров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принято и пропущено по каждому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Нагрузка по часам и дням недели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основа для планирования смен</a:t>
            </a:r>
            <a:endParaRPr lang="en-US" sz="1500" dirty="0"/>
          </a:p>
        </p:txBody>
      </p:sp>
      <p:sp>
        <p:nvSpPr>
          <p:cNvPr id="4" name="Аналитика frame"/>
          <p:cNvSpPr/>
          <p:nvPr/>
        </p:nvSpPr>
        <p:spPr>
          <a:xfrm>
            <a:off x="5824368" y="1216152"/>
            <a:ext cx="5404823" cy="5020056"/>
          </a:xfrm>
          <a:prstGeom prst="roundRect">
            <a:avLst>
              <a:gd name="adj" fmla="val 145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5" name="Аналитика" descr="Аналитик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8376" y="1280160"/>
            <a:ext cx="5276807" cy="4892040"/>
          </a:xfrm>
          <a:prstGeom prst="rect">
            <a:avLst/>
          </a:prstGeom>
        </p:spPr>
      </p:pic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11 / 22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История распределения и отчёты</a:t>
            </a:r>
            <a:endParaRPr lang="en-US" sz="3000" dirty="0"/>
          </a:p>
        </p:txBody>
      </p:sp>
      <p:sp>
        <p:nvSpPr>
          <p:cNvPr id="3" name="История распределения frame"/>
          <p:cNvSpPr/>
          <p:nvPr/>
        </p:nvSpPr>
        <p:spPr>
          <a:xfrm>
            <a:off x="484632" y="1273302"/>
            <a:ext cx="7534656" cy="4037076"/>
          </a:xfrm>
          <a:prstGeom prst="roundRect">
            <a:avLst>
              <a:gd name="adj" fmla="val 1812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История распределения" descr="История распределени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37310"/>
            <a:ext cx="7406640" cy="3909060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8321040" y="1371600"/>
            <a:ext cx="3337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Каждый лид: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когда создан, когда предложен и принят, кто взял, сколько ждал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Причина снятия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для лидов, выведенных вручную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Фильтры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по сотруднику, статусу и датам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Экспорт в CSV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для отчётов в Excel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«Моя история»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у каждого менеджера — его скорость реакции</a:t>
            </a:r>
            <a:endParaRPr lang="en-US" sz="1400" dirty="0"/>
          </a:p>
        </p:txBody>
      </p:sp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12 / 22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Гибкие правила раздачи</a:t>
            </a:r>
            <a:endParaRPr lang="en-US" sz="3000" dirty="0"/>
          </a:p>
        </p:txBody>
      </p:sp>
      <p:sp>
        <p:nvSpPr>
          <p:cNvPr id="3" name="Настройки распределения frame"/>
          <p:cNvSpPr/>
          <p:nvPr/>
        </p:nvSpPr>
        <p:spPr>
          <a:xfrm>
            <a:off x="484632" y="1330452"/>
            <a:ext cx="6437376" cy="3282696"/>
          </a:xfrm>
          <a:prstGeom prst="roundRect">
            <a:avLst>
              <a:gd name="adj" fmla="val 22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Настройки распределения" descr="Настройки распределени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94460"/>
            <a:ext cx="6309360" cy="3154680"/>
          </a:xfrm>
          <a:prstGeom prst="rect">
            <a:avLst/>
          </a:prstGeom>
        </p:spPr>
      </p:pic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325880"/>
          <a:ext cx="4434840" cy="914400"/>
        </p:xfrm>
        <a:graphic>
          <a:graphicData uri="http://schemas.openxmlformats.org/drawingml/2006/table">
            <a:tbl>
              <a:tblPr/>
              <a:tblGrid>
                <a:gridCol w="2697480"/>
                <a:gridCol w="17373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Параметр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B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По умолчанию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B0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Время на принятие лида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30 сек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Повторное предложение тому же менеджеру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не раньше чем через 60 сек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Пауза между кругами очереди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5 мин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Через сколько менеджер считается офлайн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60 сек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Кнопка «Пропустить» в окне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вкл / выкл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Только рабочее время компании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да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Учитывать личные графики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да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Горизонт планирования графиков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3D33"/>
                          </a:solidFill>
                        </a:rPr>
                        <a:t>2 мес</a:t>
                      </a:r>
                      <a:endParaRPr lang="en-US" sz="1200" dirty="0"/>
                    </a:p>
                  </a:txBody>
                  <a:tcPr marL="91440" marR="91440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</a:tr>
            </a:tbl>
          </a:graphicData>
        </a:graphic>
      </p:graphicFrame>
      <p:sp>
        <p:nvSpPr>
          <p:cNvPr id="6" name="lead"/>
          <p:cNvSpPr txBox="1"/>
          <p:nvPr/>
        </p:nvSpPr>
        <p:spPr>
          <a:xfrm>
            <a:off x="548640" y="4892040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Руководитель меняет правила сам — изменения действуют сразу для всей команды. Под разный темп отдела.</a:t>
            </a:r>
            <a:endParaRPr lang="en-US" sz="1400" dirty="0"/>
          </a:p>
        </p:txBody>
      </p:sp>
      <p:sp>
        <p:nvSpPr>
          <p:cNvPr id="8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13 / 22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Уведомления в MAX и Telegram</a:t>
            </a:r>
            <a:endParaRPr lang="en-US" sz="3000" dirty="0"/>
          </a:p>
        </p:txBody>
      </p:sp>
      <p:sp>
        <p:nvSpPr>
          <p:cNvPr id="3" name="Менеджеру"/>
          <p:cNvSpPr/>
          <p:nvPr/>
        </p:nvSpPr>
        <p:spPr>
          <a:xfrm>
            <a:off x="548640" y="1371600"/>
            <a:ext cx="5486400" cy="1325880"/>
          </a:xfrm>
          <a:prstGeom prst="roundRect">
            <a:avLst>
              <a:gd name="adj" fmla="val 689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Иконка circle"/>
          <p:cNvSpPr/>
          <p:nvPr/>
        </p:nvSpPr>
        <p:spPr>
          <a:xfrm>
            <a:off x="777240" y="169164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Иконка" descr="FaUs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690" y="186309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53619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Менеджеру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691640" y="1920240"/>
            <a:ext cx="4160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Решения по заявкам на изменение графика и системные сообщения</a:t>
            </a:r>
            <a:endParaRPr lang="en-US" sz="1250" dirty="0"/>
          </a:p>
        </p:txBody>
      </p:sp>
      <p:sp>
        <p:nvSpPr>
          <p:cNvPr id="8" name="Руководителю"/>
          <p:cNvSpPr/>
          <p:nvPr/>
        </p:nvSpPr>
        <p:spPr>
          <a:xfrm>
            <a:off x="548640" y="2880360"/>
            <a:ext cx="5486400" cy="1325880"/>
          </a:xfrm>
          <a:prstGeom prst="roundRect">
            <a:avLst>
              <a:gd name="adj" fmla="val 689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Иконка circle"/>
          <p:cNvSpPr/>
          <p:nvPr/>
        </p:nvSpPr>
        <p:spPr>
          <a:xfrm>
            <a:off x="777240" y="32004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FaUserTi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690" y="3371850"/>
            <a:ext cx="342900" cy="3429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91640" y="304495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Руководителю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1691640" y="3429000"/>
            <a:ext cx="4160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Новые заявки на изменение графика, лид прошёл круг без принятия, ошибки интеграции</a:t>
            </a:r>
            <a:endParaRPr lang="en-US" sz="1250" dirty="0"/>
          </a:p>
        </p:txBody>
      </p:sp>
      <p:sp>
        <p:nvSpPr>
          <p:cNvPr id="13" name="Привязка за минуту"/>
          <p:cNvSpPr/>
          <p:nvPr/>
        </p:nvSpPr>
        <p:spPr>
          <a:xfrm>
            <a:off x="548640" y="4389120"/>
            <a:ext cx="5486400" cy="1325880"/>
          </a:xfrm>
          <a:prstGeom prst="roundRect">
            <a:avLst>
              <a:gd name="adj" fmla="val 689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Иконка circle"/>
          <p:cNvSpPr/>
          <p:nvPr/>
        </p:nvSpPr>
        <p:spPr>
          <a:xfrm>
            <a:off x="777240" y="47091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Иконка" descr="FaLin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" y="4880610"/>
            <a:ext cx="342900" cy="342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91640" y="455371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Привязка за минуту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691640" y="4937760"/>
            <a:ext cx="4160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Одноразовая ссылка из кабинета → «Запустить» в мессенджере → тестовое сообщение</a:t>
            </a:r>
            <a:endParaRPr lang="en-US" sz="1250" dirty="0"/>
          </a:p>
        </p:txBody>
      </p:sp>
      <p:sp>
        <p:nvSpPr>
          <p:cNvPr id="18" name="Привязка MAX frame"/>
          <p:cNvSpPr/>
          <p:nvPr/>
        </p:nvSpPr>
        <p:spPr>
          <a:xfrm>
            <a:off x="6336792" y="1546987"/>
            <a:ext cx="5385816" cy="2026666"/>
          </a:xfrm>
          <a:prstGeom prst="roundRect">
            <a:avLst>
              <a:gd name="adj" fmla="val 3609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19" name="Привязка MAX" descr="Привязка MAX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610995"/>
            <a:ext cx="5257800" cy="1898650"/>
          </a:xfrm>
          <a:prstGeom prst="rect">
            <a:avLst/>
          </a:prstGeom>
        </p:spPr>
      </p:pic>
      <p:sp>
        <p:nvSpPr>
          <p:cNvPr id="20" name="Каналы"/>
          <p:cNvSpPr/>
          <p:nvPr/>
        </p:nvSpPr>
        <p:spPr>
          <a:xfrm>
            <a:off x="6400800" y="4069080"/>
            <a:ext cx="525780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1" name="Text 15"/>
          <p:cNvSpPr txBox="1"/>
          <p:nvPr/>
        </p:nvSpPr>
        <p:spPr>
          <a:xfrm>
            <a:off x="6675120" y="425196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MAX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основной канал уведомлений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Telegram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резервный канал — можно подключить оба</a:t>
            </a:r>
            <a:endParaRPr lang="en-US" sz="1400" dirty="0"/>
          </a:p>
        </p:txBody>
      </p:sp>
      <p:sp>
        <p:nvSpPr>
          <p:cNvPr id="23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14 / 22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Три роли — три кабинета</a:t>
            </a:r>
            <a:endParaRPr lang="en-US" sz="3000" dirty="0"/>
          </a:p>
        </p:txBody>
      </p:sp>
      <p:sp>
        <p:nvSpPr>
          <p:cNvPr id="3" name="Кабинет: Менеджер frame"/>
          <p:cNvSpPr/>
          <p:nvPr/>
        </p:nvSpPr>
        <p:spPr>
          <a:xfrm>
            <a:off x="484632" y="1317117"/>
            <a:ext cx="3694176" cy="1663446"/>
          </a:xfrm>
          <a:prstGeom prst="roundRect">
            <a:avLst>
              <a:gd name="adj" fmla="val 439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Кабинет: Менеджер" descr="Кабинет: Менеджер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1125"/>
            <a:ext cx="3566160" cy="153543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2004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Менеджер</a:t>
            </a:r>
            <a:endParaRPr lang="en-US" sz="1700" dirty="0"/>
          </a:p>
        </p:txBody>
      </p:sp>
      <p:sp>
        <p:nvSpPr>
          <p:cNvPr id="6" name="bullets"/>
          <p:cNvSpPr txBox="1"/>
          <p:nvPr/>
        </p:nvSpPr>
        <p:spPr>
          <a:xfrm>
            <a:off x="548640" y="3703320"/>
            <a:ext cx="3566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Окно распределения в amoCRM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Мой график и заявки на изменения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Моя история принятых лидов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Уведомления в MAX / Telegram</a:t>
            </a:r>
            <a:endParaRPr lang="en-US" sz="1400" dirty="0"/>
          </a:p>
        </p:txBody>
      </p:sp>
      <p:sp>
        <p:nvSpPr>
          <p:cNvPr id="7" name="Кабинет: Руководитель отдела продаж frame"/>
          <p:cNvSpPr/>
          <p:nvPr/>
        </p:nvSpPr>
        <p:spPr>
          <a:xfrm>
            <a:off x="4233672" y="1317117"/>
            <a:ext cx="3694176" cy="1663446"/>
          </a:xfrm>
          <a:prstGeom prst="roundRect">
            <a:avLst>
              <a:gd name="adj" fmla="val 439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8" name="Кабинет: Руководитель отдела продаж" descr="Кабинет: Руководитель отдела продаж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1381125"/>
            <a:ext cx="3566160" cy="153543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297680" y="32004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Руководитель отдела продаж</a:t>
            </a:r>
            <a:endParaRPr lang="en-US" sz="1700" dirty="0"/>
          </a:p>
        </p:txBody>
      </p:sp>
      <p:sp>
        <p:nvSpPr>
          <p:cNvPr id="10" name="bullets"/>
          <p:cNvSpPr txBox="1"/>
          <p:nvPr/>
        </p:nvSpPr>
        <p:spPr>
          <a:xfrm>
            <a:off x="4297680" y="3703320"/>
            <a:ext cx="3566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Очередь в реальном времени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Графики, согласования, праздники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Аналитика и история с экспортом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Правила распределения</a:t>
            </a:r>
            <a:endParaRPr lang="en-US" sz="1400" dirty="0"/>
          </a:p>
        </p:txBody>
      </p:sp>
      <p:sp>
        <p:nvSpPr>
          <p:cNvPr id="11" name="Кабинет: Администратор frame"/>
          <p:cNvSpPr/>
          <p:nvPr/>
        </p:nvSpPr>
        <p:spPr>
          <a:xfrm>
            <a:off x="7982712" y="1317117"/>
            <a:ext cx="3694176" cy="1663446"/>
          </a:xfrm>
          <a:prstGeom prst="roundRect">
            <a:avLst>
              <a:gd name="adj" fmla="val 439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12" name="Кабинет: Администратор" descr="Кабинет: Администратор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381125"/>
            <a:ext cx="3566160" cy="153543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046720" y="32004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Администратор</a:t>
            </a:r>
            <a:endParaRPr lang="en-US" sz="1700" dirty="0"/>
          </a:p>
        </p:txBody>
      </p:sp>
      <p:sp>
        <p:nvSpPr>
          <p:cNvPr id="14" name="bullets"/>
          <p:cNvSpPr txBox="1"/>
          <p:nvPr/>
        </p:nvSpPr>
        <p:spPr>
          <a:xfrm>
            <a:off x="8046720" y="3703320"/>
            <a:ext cx="3566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Сотрудники, роли и доступы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Подключение amoCRM и воронки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Контроль дублей</a:t>
            </a:r>
            <a:endParaRPr lang="en-US" sz="14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Системные логи и очистка</a:t>
            </a:r>
            <a:endParaRPr lang="en-US" sz="1400" dirty="0"/>
          </a:p>
        </p:txBody>
      </p:sp>
      <p:sp>
        <p:nvSpPr>
          <p:cNvPr id="16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15 / 22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Администрирование без программиста</a:t>
            </a:r>
            <a:endParaRPr lang="en-US" sz="3000" dirty="0"/>
          </a:p>
        </p:txBody>
      </p:sp>
      <p:sp>
        <p:nvSpPr>
          <p:cNvPr id="3" name="Сотрудники frame"/>
          <p:cNvSpPr/>
          <p:nvPr/>
        </p:nvSpPr>
        <p:spPr>
          <a:xfrm>
            <a:off x="484632" y="1319657"/>
            <a:ext cx="5705856" cy="3304286"/>
          </a:xfrm>
          <a:prstGeom prst="roundRect">
            <a:avLst>
              <a:gd name="adj" fmla="val 2214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Сотрудники" descr="Сотрудник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3665"/>
            <a:ext cx="5577840" cy="3176270"/>
          </a:xfrm>
          <a:prstGeom prst="rect">
            <a:avLst/>
          </a:prstGeom>
        </p:spPr>
      </p:pic>
      <p:sp>
        <p:nvSpPr>
          <p:cNvPr id="5" name="Интеграция amoCRM frame"/>
          <p:cNvSpPr/>
          <p:nvPr/>
        </p:nvSpPr>
        <p:spPr>
          <a:xfrm>
            <a:off x="6336792" y="1301242"/>
            <a:ext cx="5385816" cy="3341116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Интеграция amoCRM" descr="Интеграция amoCRM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365250"/>
            <a:ext cx="5257800" cy="3213100"/>
          </a:xfrm>
          <a:prstGeom prst="rect">
            <a:avLst/>
          </a:prstGeom>
        </p:spPr>
      </p:pic>
      <p:sp>
        <p:nvSpPr>
          <p:cNvPr id="7" name="bullets"/>
          <p:cNvSpPr txBox="1"/>
          <p:nvPr/>
        </p:nvSpPr>
        <p:spPr>
          <a:xfrm>
            <a:off x="548640" y="489204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Подключение amoCRM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по OAuth 2.0, токены обновляются автоматически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Синхронизация каждые 15 минут: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новые сотрудники и воронки подтягиваются сами, уволенные отключаются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Вывести менеджера из раздачи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(отпуск, обучение) — одной кнопкой, доступ к кабинету сохраняется</a:t>
            </a:r>
            <a:endParaRPr lang="en-US" sz="1300" dirty="0"/>
          </a:p>
        </p:txBody>
      </p:sp>
      <p:sp>
        <p:nvSpPr>
          <p:cNvPr id="8" name="bullets"/>
          <p:cNvSpPr txBox="1"/>
          <p:nvPr/>
        </p:nvSpPr>
        <p:spPr>
          <a:xfrm>
            <a:off x="6400800" y="4892040"/>
            <a:ext cx="5257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Тестовый лид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— проверить всю цепочку одной кнопкой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Системные логи: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синхронизации и доставка уведомлений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Очистка старых логов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с защитой от случайного удаления</a:t>
            </a:r>
            <a:endParaRPr lang="en-US" sz="1300" dirty="0"/>
          </a:p>
        </p:txBody>
      </p:sp>
      <p:sp>
        <p:nvSpPr>
          <p:cNvPr id="10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16 / 22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Надёжность и безопасность</a:t>
            </a:r>
            <a:endParaRPr lang="en-US" sz="3000" dirty="0"/>
          </a:p>
        </p:txBody>
      </p:sp>
      <p:sp>
        <p:nvSpPr>
          <p:cNvPr id="3" name="Работает на нашем сервере"/>
          <p:cNvSpPr/>
          <p:nvPr/>
        </p:nvSpPr>
        <p:spPr>
          <a:xfrm>
            <a:off x="548640" y="137160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Иконка circle"/>
          <p:cNvSpPr/>
          <p:nvPr/>
        </p:nvSpPr>
        <p:spPr>
          <a:xfrm>
            <a:off x="822960" y="164592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5" name="Иконка" descr="FaServ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1794510"/>
            <a:ext cx="297180" cy="2971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6459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Работает на нашем сервере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3774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Под присмотром опытных администраторов, с соблюдением требований к хранению персональных данных. Все серверы — в РФ</a:t>
            </a:r>
            <a:endParaRPr lang="en-US" sz="1250" dirty="0"/>
          </a:p>
        </p:txBody>
      </p:sp>
      <p:sp>
        <p:nvSpPr>
          <p:cNvPr id="8" name="Официальная интеграция"/>
          <p:cNvSpPr/>
          <p:nvPr/>
        </p:nvSpPr>
        <p:spPr>
          <a:xfrm>
            <a:off x="4297680" y="137160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Иконка circle"/>
          <p:cNvSpPr/>
          <p:nvPr/>
        </p:nvSpPr>
        <p:spPr>
          <a:xfrm>
            <a:off x="4572000" y="164592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0" name="Иконка" descr="FaKey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590" y="1794510"/>
            <a:ext cx="297180" cy="2971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03520" y="16459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Официальная интеграция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3774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Приватная интеграция amoCRM по OAuth 2.0, автоматическое обновление токенов</a:t>
            </a:r>
            <a:endParaRPr lang="en-US" sz="1250" dirty="0"/>
          </a:p>
        </p:txBody>
      </p:sp>
      <p:sp>
        <p:nvSpPr>
          <p:cNvPr id="13" name="Подписанные запросы"/>
          <p:cNvSpPr/>
          <p:nvPr/>
        </p:nvSpPr>
        <p:spPr>
          <a:xfrm>
            <a:off x="8046720" y="137160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Иконка circle"/>
          <p:cNvSpPr/>
          <p:nvPr/>
        </p:nvSpPr>
        <p:spPr>
          <a:xfrm>
            <a:off x="8321040" y="164592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5" name="Иконка" descr="FaSignatur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630" y="1794510"/>
            <a:ext cx="297180" cy="2971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052560" y="16459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Подписанные запросы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3774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Каждый запрос виджета подписан (HMAC-SHA256) — подделать «принятие» лида нельзя</a:t>
            </a:r>
            <a:endParaRPr lang="en-US" sz="1250" dirty="0"/>
          </a:p>
        </p:txBody>
      </p:sp>
      <p:sp>
        <p:nvSpPr>
          <p:cNvPr id="18" name="Один лид — один менеджер"/>
          <p:cNvSpPr/>
          <p:nvPr/>
        </p:nvSpPr>
        <p:spPr>
          <a:xfrm>
            <a:off x="548640" y="374904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Иконка circle"/>
          <p:cNvSpPr/>
          <p:nvPr/>
        </p:nvSpPr>
        <p:spPr>
          <a:xfrm>
            <a:off x="822960" y="402336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0" name="Иконка" descr="FaLoc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4171950"/>
            <a:ext cx="297180" cy="2971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554480" y="4023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Один лид — один менеджер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47548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Защита от одновременного принятия: лид не достанется двоим</a:t>
            </a:r>
            <a:endParaRPr lang="en-US" sz="1250" dirty="0"/>
          </a:p>
        </p:txBody>
      </p:sp>
      <p:sp>
        <p:nvSpPr>
          <p:cNvPr id="23" name="Доступы по ролям"/>
          <p:cNvSpPr/>
          <p:nvPr/>
        </p:nvSpPr>
        <p:spPr>
          <a:xfrm>
            <a:off x="4297680" y="374904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Иконка circle"/>
          <p:cNvSpPr/>
          <p:nvPr/>
        </p:nvSpPr>
        <p:spPr>
          <a:xfrm>
            <a:off x="4572000" y="402336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5" name="Иконка" descr="FaUserShield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590" y="4171950"/>
            <a:ext cx="297180" cy="2971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303520" y="4023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Доступы по ролям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47548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Пароли хранятся в зашифрованном виде (Argon2id), защита форм от подделки запросов</a:t>
            </a:r>
            <a:endParaRPr lang="en-US" sz="1250" dirty="0"/>
          </a:p>
        </p:txBody>
      </p:sp>
      <p:sp>
        <p:nvSpPr>
          <p:cNvPr id="28" name="Лиды не теряются"/>
          <p:cNvSpPr/>
          <p:nvPr/>
        </p:nvSpPr>
        <p:spPr>
          <a:xfrm>
            <a:off x="8046720" y="374904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Иконка circle"/>
          <p:cNvSpPr/>
          <p:nvPr/>
        </p:nvSpPr>
        <p:spPr>
          <a:xfrm>
            <a:off x="8321040" y="402336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0" name="Иконка" descr="FaLifeRi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9630" y="4171950"/>
            <a:ext cx="297180" cy="2971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052560" y="4023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Лиды не теряются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47548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При сбое amoCRM проверки не блокируют раздачу; все события пишутся в журнал</a:t>
            </a:r>
            <a:endParaRPr lang="en-US" sz="1250" dirty="0"/>
          </a:p>
        </p:txBody>
      </p:sp>
      <p:sp>
        <p:nvSpPr>
          <p:cNvPr id="34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17 / 22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Внедрение за 5 шагов</a:t>
            </a:r>
            <a:endParaRPr lang="en-US" sz="3000" dirty="0"/>
          </a:p>
        </p:txBody>
      </p:sp>
      <p:sp>
        <p:nvSpPr>
          <p:cNvPr id="3" name="Линия этапов"/>
          <p:cNvSpPr/>
          <p:nvPr/>
        </p:nvSpPr>
        <p:spPr>
          <a:xfrm>
            <a:off x="1097280" y="2148840"/>
            <a:ext cx="9966960" cy="0"/>
          </a:xfrm>
          <a:prstGeom prst="line">
            <a:avLst/>
          </a:prstGeom>
          <a:noFill/>
          <a:ln w="25400">
            <a:solidFill>
              <a:srgbClr val="A9AF9C"/>
            </a:solidFill>
            <a:prstDash val="solid"/>
          </a:ln>
        </p:spPr>
      </p:sp>
      <p:sp>
        <p:nvSpPr>
          <p:cNvPr id="4" name="Этап 1"/>
          <p:cNvSpPr/>
          <p:nvPr/>
        </p:nvSpPr>
        <p:spPr>
          <a:xfrm>
            <a:off x="731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Установка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Разворачиваем модуль на сервере, настраиваем защищённое соединение</a:t>
            </a:r>
            <a:endParaRPr lang="en-US" sz="1300" dirty="0"/>
          </a:p>
        </p:txBody>
      </p:sp>
      <p:sp>
        <p:nvSpPr>
          <p:cNvPr id="8" name="Этап 2"/>
          <p:cNvSpPr/>
          <p:nvPr/>
        </p:nvSpPr>
        <p:spPr>
          <a:xfrm>
            <a:off x="3017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17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834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Подключение amoCRM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Приватная интеграция и установка виджета в аккаунт</a:t>
            </a:r>
            <a:endParaRPr lang="en-US" sz="1300" dirty="0"/>
          </a:p>
        </p:txBody>
      </p:sp>
      <p:sp>
        <p:nvSpPr>
          <p:cNvPr id="12" name="Этап 3"/>
          <p:cNvSpPr/>
          <p:nvPr/>
        </p:nvSpPr>
        <p:spPr>
          <a:xfrm>
            <a:off x="5303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303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Синхронизация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Сотрудники и воронки подтягиваются, выбираем воронку и этап входа</a:t>
            </a:r>
            <a:endParaRPr lang="en-US" sz="1300" dirty="0"/>
          </a:p>
        </p:txBody>
      </p:sp>
      <p:sp>
        <p:nvSpPr>
          <p:cNvPr id="16" name="Этап 4"/>
          <p:cNvSpPr/>
          <p:nvPr/>
        </p:nvSpPr>
        <p:spPr>
          <a:xfrm>
            <a:off x="7589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589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7406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Настройка правил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7406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График компании, праздники, графики менеджеров, таймеры</a:t>
            </a:r>
            <a:endParaRPr lang="en-US" sz="1300" dirty="0"/>
          </a:p>
        </p:txBody>
      </p:sp>
      <p:sp>
        <p:nvSpPr>
          <p:cNvPr id="20" name="Этап 5"/>
          <p:cNvSpPr/>
          <p:nvPr/>
        </p:nvSpPr>
        <p:spPr>
          <a:xfrm>
            <a:off x="9875520" y="1783080"/>
            <a:ext cx="731520" cy="73152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875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5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9692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Запуск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9692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Тестовый лид, привязка уведомлений — и раздача включена</a:t>
            </a:r>
            <a:endParaRPr lang="en-US" sz="1300" dirty="0"/>
          </a:p>
        </p:txBody>
      </p:sp>
      <p:sp>
        <p:nvSpPr>
          <p:cNvPr id="24" name="Что нужно от клиента"/>
          <p:cNvSpPr/>
          <p:nvPr/>
        </p:nvSpPr>
        <p:spPr>
          <a:xfrm>
            <a:off x="548640" y="4709160"/>
            <a:ext cx="11109960" cy="1325880"/>
          </a:xfrm>
          <a:prstGeom prst="roundRect">
            <a:avLst>
              <a:gd name="adj" fmla="val 689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5" name="Иконка circle"/>
          <p:cNvSpPr/>
          <p:nvPr/>
        </p:nvSpPr>
        <p:spPr>
          <a:xfrm>
            <a:off x="822960" y="498348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Иконка" descr="FaClipboardChe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5166360"/>
            <a:ext cx="365760" cy="365760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1783080" y="4892040"/>
            <a:ext cx="9692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Что нужно от клиента: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доступ администратора amoCRM, список сотрудников отдела продаж, воронка для распределения и режим работы компании. Всё остальное настраиваем вместе.</a:t>
            </a:r>
            <a:endParaRPr lang="en-US" sz="1400" dirty="0"/>
          </a:p>
        </p:txBody>
      </p:sp>
      <p:sp>
        <p:nvSpPr>
          <p:cNvPr id="29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18 / 22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Одна цена — и всё просто</a:t>
            </a:r>
            <a:endParaRPr lang="en-US" sz="3000" dirty="0"/>
          </a:p>
        </p:txBody>
      </p:sp>
      <p:sp>
        <p:nvSpPr>
          <p:cNvPr id="3" name="Цена"/>
          <p:cNvSpPr/>
          <p:nvPr/>
        </p:nvSpPr>
        <p:spPr>
          <a:xfrm>
            <a:off x="548640" y="1325880"/>
            <a:ext cx="5120640" cy="4754880"/>
          </a:xfrm>
          <a:prstGeom prst="roundRect">
            <a:avLst>
              <a:gd name="adj" fmla="val 1923"/>
            </a:avLst>
          </a:prstGeom>
          <a:solidFill>
            <a:srgbClr val="0B0B0B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Цена"/>
          <p:cNvSpPr txBox="1"/>
          <p:nvPr/>
        </p:nvSpPr>
        <p:spPr>
          <a:xfrm>
            <a:off x="86868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499 ₽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324612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9AF9C"/>
                </a:solidFill>
              </a:rPr>
              <a:t>за одного менеджера в месяц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406908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4E5DC"/>
                </a:solidFill>
              </a:rPr>
              <a:t>Меньше 17 ₽ в день — а каждый лид, обработанный вовремя, получает больше шансов стать сделкой.</a:t>
            </a:r>
            <a:endParaRPr lang="en-US" sz="1500" dirty="0"/>
          </a:p>
        </p:txBody>
      </p:sp>
      <p:sp>
        <p:nvSpPr>
          <p:cNvPr id="7" name="Скидка"/>
          <p:cNvSpPr/>
          <p:nvPr/>
        </p:nvSpPr>
        <p:spPr>
          <a:xfrm>
            <a:off x="868680" y="5029200"/>
            <a:ext cx="1234440" cy="73152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5029200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−30%</a:t>
            </a:r>
            <a:endParaRPr lang="en-US" sz="2600" dirty="0"/>
          </a:p>
        </p:txBody>
      </p:sp>
      <p:sp>
        <p:nvSpPr>
          <p:cNvPr id="9" name="Условие скидки"/>
          <p:cNvSpPr txBox="1"/>
          <p:nvPr/>
        </p:nvSpPr>
        <p:spPr>
          <a:xfrm>
            <a:off x="2286000" y="502920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при оплате за год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A9AF9C"/>
                </a:solidFill>
              </a:rPr>
              <a:t>≈ 349 ₽ в месяц за менеджера</a:t>
            </a:r>
            <a:endParaRPr lang="en-US" sz="1600" dirty="0"/>
          </a:p>
        </p:txBody>
      </p:sp>
      <p:sp>
        <p:nvSpPr>
          <p:cNvPr id="10" name="Иконка circle"/>
          <p:cNvSpPr/>
          <p:nvPr/>
        </p:nvSpPr>
        <p:spPr>
          <a:xfrm>
            <a:off x="6035040" y="15544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FaTag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3630" y="1703070"/>
            <a:ext cx="297180" cy="29718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6812280" y="14630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Одна цена для всех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6812280" y="1847088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Никаких тарифов «Старт / Бизнес / Про» — просто считаем менеджеров.</a:t>
            </a:r>
            <a:endParaRPr lang="en-US" sz="1300" dirty="0"/>
          </a:p>
        </p:txBody>
      </p:sp>
      <p:sp>
        <p:nvSpPr>
          <p:cNvPr id="14" name="Иконка circle"/>
          <p:cNvSpPr/>
          <p:nvPr/>
        </p:nvSpPr>
        <p:spPr>
          <a:xfrm>
            <a:off x="6035040" y="27432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Иконка" descr="FaCheckDoub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630" y="2891790"/>
            <a:ext cx="297180" cy="29718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6812280" y="26517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Все функции включены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6812280" y="3035808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Очередь, графики, контроль дублей, аналитика, уведомления — сразу и целиком.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6035040" y="4069080"/>
            <a:ext cx="5623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Сколько это для вашего отдела</a:t>
            </a:r>
            <a:endParaRPr lang="en-US" sz="1500" dirty="0"/>
          </a:p>
        </p:txBody>
      </p:sp>
      <p:sp>
        <p:nvSpPr>
          <p:cNvPr id="19" name="Пример 1"/>
          <p:cNvSpPr/>
          <p:nvPr/>
        </p:nvSpPr>
        <p:spPr>
          <a:xfrm>
            <a:off x="6035040" y="4480560"/>
            <a:ext cx="1783080" cy="1005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Text 16"/>
          <p:cNvSpPr txBox="1"/>
          <p:nvPr/>
        </p:nvSpPr>
        <p:spPr>
          <a:xfrm>
            <a:off x="6035040" y="455371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2 495 ₽</a:t>
            </a:r>
            <a:endParaRPr lang="en-US" sz="2200" dirty="0"/>
          </a:p>
        </p:txBody>
      </p:sp>
      <p:sp>
        <p:nvSpPr>
          <p:cNvPr id="21" name="Text 17"/>
          <p:cNvSpPr txBox="1"/>
          <p:nvPr/>
        </p:nvSpPr>
        <p:spPr>
          <a:xfrm>
            <a:off x="6035040" y="5029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5 менеджеров / мес</a:t>
            </a:r>
            <a:endParaRPr lang="en-US" sz="1200" dirty="0"/>
          </a:p>
        </p:txBody>
      </p:sp>
      <p:sp>
        <p:nvSpPr>
          <p:cNvPr id="22" name="Пример 2"/>
          <p:cNvSpPr/>
          <p:nvPr/>
        </p:nvSpPr>
        <p:spPr>
          <a:xfrm>
            <a:off x="7955280" y="4480560"/>
            <a:ext cx="1783080" cy="1005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3" name="Text 19"/>
          <p:cNvSpPr txBox="1"/>
          <p:nvPr/>
        </p:nvSpPr>
        <p:spPr>
          <a:xfrm>
            <a:off x="7955280" y="455371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4 990 ₽</a:t>
            </a:r>
            <a:endParaRPr lang="en-US" sz="2200" dirty="0"/>
          </a:p>
        </p:txBody>
      </p:sp>
      <p:sp>
        <p:nvSpPr>
          <p:cNvPr id="24" name="Text 20"/>
          <p:cNvSpPr txBox="1"/>
          <p:nvPr/>
        </p:nvSpPr>
        <p:spPr>
          <a:xfrm>
            <a:off x="7955280" y="5029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10 менеджеров / мес</a:t>
            </a:r>
            <a:endParaRPr lang="en-US" sz="1200" dirty="0"/>
          </a:p>
        </p:txBody>
      </p:sp>
      <p:sp>
        <p:nvSpPr>
          <p:cNvPr id="25" name="Пример 3"/>
          <p:cNvSpPr/>
          <p:nvPr/>
        </p:nvSpPr>
        <p:spPr>
          <a:xfrm>
            <a:off x="9875520" y="4480560"/>
            <a:ext cx="1783080" cy="1005840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Text 22"/>
          <p:cNvSpPr txBox="1"/>
          <p:nvPr/>
        </p:nvSpPr>
        <p:spPr>
          <a:xfrm>
            <a:off x="9875520" y="455371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9 980 ₽</a:t>
            </a:r>
            <a:endParaRPr lang="en-US" sz="2200" dirty="0"/>
          </a:p>
        </p:txBody>
      </p:sp>
      <p:sp>
        <p:nvSpPr>
          <p:cNvPr id="27" name="Text 23"/>
          <p:cNvSpPr txBox="1"/>
          <p:nvPr/>
        </p:nvSpPr>
        <p:spPr>
          <a:xfrm>
            <a:off x="9875520" y="5029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20 менеджеров / мес</a:t>
            </a:r>
            <a:endParaRPr lang="en-US" sz="1200" dirty="0"/>
          </a:p>
        </p:txBody>
      </p:sp>
      <p:sp>
        <p:nvSpPr>
          <p:cNvPr id="28" name="Более 20 менеджеров"/>
          <p:cNvSpPr/>
          <p:nvPr/>
        </p:nvSpPr>
        <p:spPr>
          <a:xfrm>
            <a:off x="6035040" y="5623560"/>
            <a:ext cx="5623560" cy="457200"/>
          </a:xfrm>
          <a:prstGeom prst="roundRect">
            <a:avLst>
              <a:gd name="adj" fmla="val 20000"/>
            </a:avLst>
          </a:prstGeom>
          <a:solidFill>
            <a:srgbClr val="E4E5DC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Индивидуальные условия"/>
          <p:cNvSpPr txBox="1"/>
          <p:nvPr/>
        </p:nvSpPr>
        <p:spPr>
          <a:xfrm>
            <a:off x="6263640" y="56235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Более 20 менеджеров — </a:t>
            </a:r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индивидуальные условия</a:t>
            </a:r>
            <a:endParaRPr lang="en-US" sz="1400" dirty="0"/>
          </a:p>
        </p:txBody>
      </p:sp>
      <p:sp>
        <p:nvSpPr>
          <p:cNvPr id="31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19 / 22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Доработаем под ваши задачи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188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Ваш процесс продаж уникален? Команда TetBiz доработает модуль под ваши правила.</a:t>
            </a:r>
            <a:endParaRPr lang="en-US" sz="1600" dirty="0"/>
          </a:p>
        </p:txBody>
      </p:sp>
      <p:sp>
        <p:nvSpPr>
          <p:cNvPr id="4" name="Свои правила раздачи"/>
          <p:cNvSpPr/>
          <p:nvPr/>
        </p:nvSpPr>
        <p:spPr>
          <a:xfrm>
            <a:off x="548640" y="187452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Иконка circle"/>
          <p:cNvSpPr/>
          <p:nvPr/>
        </p:nvSpPr>
        <p:spPr>
          <a:xfrm>
            <a:off x="822960" y="213055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FaRando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279142"/>
            <a:ext cx="297180" cy="2971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83464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Свои правила раздачи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По продукту или рекламному источнику</a:t>
            </a:r>
            <a:endParaRPr lang="en-US" sz="1300" dirty="0"/>
          </a:p>
        </p:txBody>
      </p:sp>
      <p:sp>
        <p:nvSpPr>
          <p:cNvPr id="9" name="Отчёты под ваш процесс"/>
          <p:cNvSpPr/>
          <p:nvPr/>
        </p:nvSpPr>
        <p:spPr>
          <a:xfrm>
            <a:off x="4023360" y="187452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Иконка circle"/>
          <p:cNvSpPr/>
          <p:nvPr/>
        </p:nvSpPr>
        <p:spPr>
          <a:xfrm>
            <a:off x="4297680" y="213055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FaChartPi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70" y="2279142"/>
            <a:ext cx="297180" cy="2971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297680" y="283464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Отчёты под ваш процесс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297680" y="324612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Свои показатели, выгрузки и дашборды для руководителя</a:t>
            </a:r>
            <a:endParaRPr lang="en-US" sz="1300" dirty="0"/>
          </a:p>
        </p:txBody>
      </p:sp>
      <p:sp>
        <p:nvSpPr>
          <p:cNvPr id="14" name="Несколько отделов"/>
          <p:cNvSpPr/>
          <p:nvPr/>
        </p:nvSpPr>
        <p:spPr>
          <a:xfrm>
            <a:off x="548640" y="411480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Иконка circle"/>
          <p:cNvSpPr/>
          <p:nvPr/>
        </p:nvSpPr>
        <p:spPr>
          <a:xfrm>
            <a:off x="822960" y="437083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FaSitema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4519422"/>
            <a:ext cx="297180" cy="2971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960" y="50749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Несколько отделов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22960" y="548640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Отдельные очереди и воронки для разных команд</a:t>
            </a:r>
            <a:endParaRPr lang="en-US" sz="1300" dirty="0"/>
          </a:p>
        </p:txBody>
      </p:sp>
      <p:sp>
        <p:nvSpPr>
          <p:cNvPr id="19" name="Уведомления"/>
          <p:cNvSpPr/>
          <p:nvPr/>
        </p:nvSpPr>
        <p:spPr>
          <a:xfrm>
            <a:off x="4023360" y="411480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Иконка circle"/>
          <p:cNvSpPr/>
          <p:nvPr/>
        </p:nvSpPr>
        <p:spPr>
          <a:xfrm>
            <a:off x="4297680" y="437083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Иконка" descr="FaCommentDot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270" y="4519422"/>
            <a:ext cx="297180" cy="29718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4297680" y="50749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Уведомления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4297680" y="548640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Свои каналы, тексты и сценарии оповещений</a:t>
            </a:r>
            <a:endParaRPr lang="en-US" sz="1300" dirty="0"/>
          </a:p>
        </p:txBody>
      </p:sp>
      <p:sp>
        <p:nvSpPr>
          <p:cNvPr id="24" name="Как работаем"/>
          <p:cNvSpPr/>
          <p:nvPr/>
        </p:nvSpPr>
        <p:spPr>
          <a:xfrm>
            <a:off x="7543800" y="1874520"/>
            <a:ext cx="4114800" cy="4270248"/>
          </a:xfrm>
          <a:prstGeom prst="roundRect">
            <a:avLst>
              <a:gd name="adj" fmla="val 2222"/>
            </a:avLst>
          </a:prstGeom>
          <a:solidFill>
            <a:srgbClr val="0B0B0B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5" name="Text 19"/>
          <p:cNvSpPr txBox="1"/>
          <p:nvPr/>
        </p:nvSpPr>
        <p:spPr>
          <a:xfrm>
            <a:off x="7818120" y="20574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Как мы работаем</a:t>
            </a:r>
            <a:endParaRPr lang="en-US" sz="1700" dirty="0"/>
          </a:p>
        </p:txBody>
      </p:sp>
      <p:sp>
        <p:nvSpPr>
          <p:cNvPr id="26" name="Шаг"/>
          <p:cNvSpPr/>
          <p:nvPr/>
        </p:nvSpPr>
        <p:spPr>
          <a:xfrm>
            <a:off x="7818120" y="2651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781812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458200" y="2578608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Обсуждаем задачу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разбираемся в вашем процессе продаж</a:t>
            </a:r>
            <a:endParaRPr lang="en-US" sz="1400" dirty="0"/>
          </a:p>
        </p:txBody>
      </p:sp>
      <p:sp>
        <p:nvSpPr>
          <p:cNvPr id="29" name="Шаг"/>
          <p:cNvSpPr/>
          <p:nvPr/>
        </p:nvSpPr>
        <p:spPr>
          <a:xfrm>
            <a:off x="7818120" y="35021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7818120" y="35021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1" name="Text 25"/>
          <p:cNvSpPr txBox="1"/>
          <p:nvPr/>
        </p:nvSpPr>
        <p:spPr>
          <a:xfrm>
            <a:off x="8458200" y="34290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Предлагаем решение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с понятными сроками и стоимостью</a:t>
            </a:r>
            <a:endParaRPr lang="en-US" sz="1400" dirty="0"/>
          </a:p>
        </p:txBody>
      </p:sp>
      <p:sp>
        <p:nvSpPr>
          <p:cNvPr id="32" name="Шаг"/>
          <p:cNvSpPr/>
          <p:nvPr/>
        </p:nvSpPr>
        <p:spPr>
          <a:xfrm>
            <a:off x="7818120" y="435254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7818120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4" name="Text 28"/>
          <p:cNvSpPr txBox="1"/>
          <p:nvPr/>
        </p:nvSpPr>
        <p:spPr>
          <a:xfrm>
            <a:off x="8458200" y="4279392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Разрабатываем и тестируем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на ваших данных, без остановки работы</a:t>
            </a:r>
            <a:endParaRPr lang="en-US" sz="1400" dirty="0"/>
          </a:p>
        </p:txBody>
      </p:sp>
      <p:sp>
        <p:nvSpPr>
          <p:cNvPr id="35" name="Шаг"/>
          <p:cNvSpPr/>
          <p:nvPr/>
        </p:nvSpPr>
        <p:spPr>
          <a:xfrm>
            <a:off x="7818120" y="52029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6" name="Text 30"/>
          <p:cNvSpPr txBox="1"/>
          <p:nvPr/>
        </p:nvSpPr>
        <p:spPr>
          <a:xfrm>
            <a:off x="7818120" y="5202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37" name="Text 31"/>
          <p:cNvSpPr txBox="1"/>
          <p:nvPr/>
        </p:nvSpPr>
        <p:spPr>
          <a:xfrm>
            <a:off x="8458200" y="5129784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Запускаем и сопровождаем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доработка становится частью модуля</a:t>
            </a:r>
            <a:endParaRPr lang="en-US" sz="1400" dirty="0"/>
          </a:p>
        </p:txBody>
      </p:sp>
      <p:sp>
        <p:nvSpPr>
          <p:cNvPr id="39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20 / 22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Ответы на частые вопросы клиентов</a:t>
            </a:r>
            <a:endParaRPr lang="en-US" sz="3000" dirty="0"/>
          </a:p>
        </p:txBody>
      </p:sp>
      <p:sp>
        <p:nvSpPr>
          <p:cNvPr id="3" name="Вопрос 1"/>
          <p:cNvSpPr/>
          <p:nvPr/>
        </p:nvSpPr>
        <p:spPr>
          <a:xfrm>
            <a:off x="548640" y="132588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0876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Менеджерам нужно ставить новую программу?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Нет. Окно распределения работает внутри amoCRM, кабинет открывается в браузере.</a:t>
            </a:r>
            <a:endParaRPr lang="en-US" sz="1300" dirty="0"/>
          </a:p>
        </p:txBody>
      </p:sp>
      <p:sp>
        <p:nvSpPr>
          <p:cNvPr id="6" name="Вопрос 2"/>
          <p:cNvSpPr/>
          <p:nvPr/>
        </p:nvSpPr>
        <p:spPr>
          <a:xfrm>
            <a:off x="6172200" y="132588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446520" y="150876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Что если лид никто не взял?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46520" y="19659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Он уходит следующему по кругу. После полного круга — пауза и новый круг, руководитель получает уведомление.</a:t>
            </a:r>
            <a:endParaRPr lang="en-US" sz="1300" dirty="0"/>
          </a:p>
        </p:txBody>
      </p:sp>
      <p:sp>
        <p:nvSpPr>
          <p:cNvPr id="9" name="Вопрос 3"/>
          <p:cNvSpPr/>
          <p:nvPr/>
        </p:nvSpPr>
        <p:spPr>
          <a:xfrm>
            <a:off x="548640" y="297180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22960" y="315468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Менеджер в отпуске или на больничном?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6118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Отмечает выходные в графике (или это делает руководитель) — лиды ему не приходят.</a:t>
            </a:r>
            <a:endParaRPr lang="en-US" sz="1300" dirty="0"/>
          </a:p>
        </p:txBody>
      </p:sp>
      <p:sp>
        <p:nvSpPr>
          <p:cNvPr id="12" name="Вопрос 4"/>
          <p:cNvSpPr/>
          <p:nvPr/>
        </p:nvSpPr>
        <p:spPr>
          <a:xfrm>
            <a:off x="6172200" y="297180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446520" y="315468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Можно отдать лид «своему» менеджеру?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36118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Да, контроль дублей находит прошлые сделки клиента и отдаёт лид тому, кто с ним работает.</a:t>
            </a:r>
            <a:endParaRPr lang="en-US" sz="1300" dirty="0"/>
          </a:p>
        </p:txBody>
      </p:sp>
      <p:sp>
        <p:nvSpPr>
          <p:cNvPr id="15" name="Вопрос 5"/>
          <p:cNvSpPr/>
          <p:nvPr/>
        </p:nvSpPr>
        <p:spPr>
          <a:xfrm>
            <a:off x="548640" y="461772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22960" y="480060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Мы работаем без выходных / ночью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2578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График компании настраивается под любой режим, включая круглосуточный.</a:t>
            </a:r>
            <a:endParaRPr lang="en-US" sz="1300" dirty="0"/>
          </a:p>
        </p:txBody>
      </p:sp>
      <p:sp>
        <p:nvSpPr>
          <p:cNvPr id="18" name="Вопрос 6"/>
          <p:cNvSpPr/>
          <p:nvPr/>
        </p:nvSpPr>
        <p:spPr>
          <a:xfrm>
            <a:off x="6172200" y="461772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446520" y="480060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Как убедиться, что всё работает?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46520" y="52578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Очередь в реальном времени, история по каждому лиду, аналитика и экспорт в CSV.</a:t>
            </a:r>
            <a:endParaRPr lang="en-US" sz="1300" dirty="0"/>
          </a:p>
        </p:txBody>
      </p:sp>
      <p:sp>
        <p:nvSpPr>
          <p:cNvPr id="22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21 / 22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Логотип" descr="/tmp/claude-0/-var-www-reforma-loca-usr-data-www-reforma-local/317393af-cde4-49bd-a818-22a675c01192/scratchpad/brand/l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1645920" cy="567559"/>
          </a:xfrm>
          <a:prstGeom prst="rect">
            <a:avLst/>
          </a:prstGeom>
        </p:spPr>
      </p:pic>
      <p:pic>
        <p:nvPicPr>
          <p:cNvPr id="3" name="Слоган" descr="/tmp/claude-0/-var-www-reforma-loca-usr-data-www-reforma-local/317393af-cde4-49bd-a818-22a675c01192/scratchpad/brand/s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37360"/>
            <a:ext cx="7498080" cy="10732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333756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Распределение лидов в amoCRM: каждый лид — свободному менеджеру за секунды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44805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9AF9C"/>
                </a:solidFill>
              </a:rPr>
              <a:t>Покажем модуль на демо-стенде и обсудим запуск на вашей воронке.</a:t>
            </a:r>
            <a:endParaRPr lang="en-US" sz="1800" dirty="0"/>
          </a:p>
        </p:txBody>
      </p:sp>
      <p:sp>
        <p:nvSpPr>
          <p:cNvPr id="6" name="Подложка QR"/>
          <p:cNvSpPr/>
          <p:nvPr/>
        </p:nvSpPr>
        <p:spPr>
          <a:xfrm>
            <a:off x="9555480" y="2331720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</p:spPr>
      </p:sp>
      <p:pic>
        <p:nvPicPr>
          <p:cNvPr id="7" name="QR-код tetbiz.ru" descr="QR-код: https://tetbiz.ru/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0" y="2468880"/>
            <a:ext cx="1828800" cy="18288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555480" y="4572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Наведите камеру</a:t>
            </a:r>
            <a:endParaRPr lang="en-US" sz="1200" dirty="0"/>
          </a:p>
        </p:txBody>
      </p:sp>
      <p:sp>
        <p:nvSpPr>
          <p:cNvPr id="9" name="Адрес сайта">
            <a:hlinkClick r:id="rId4" tooltip="Сайт TetBiz"/>
          </p:cNvPr>
          <p:cNvSpPr txBox="1"/>
          <p:nvPr/>
        </p:nvSpPr>
        <p:spPr>
          <a:xfrm>
            <a:off x="9555480" y="48463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u="sng" dirty="0">
                <a:solidFill>
                  <a:srgbClr val="FFFFFF"/>
                </a:solidFill>
                <a:hlinkClick r:id="rId4" invalidUrl="" action="" tgtFrame="" tooltip="Сайт TetBiz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tetbiz.ru</a:t>
            </a:r>
            <a:endParaRPr lang="en-US" sz="2200" dirty="0"/>
          </a:p>
        </p:txBody>
      </p:sp>
      <p:sp>
        <p:nvSpPr>
          <p:cNvPr id="10" name="Тег"/>
          <p:cNvSpPr/>
          <p:nvPr/>
        </p:nvSpPr>
        <p:spPr>
          <a:xfrm>
            <a:off x="548640" y="5532120"/>
            <a:ext cx="1764792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548640" y="5532120"/>
            <a:ext cx="1764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Скорость реакции</a:t>
            </a:r>
            <a:endParaRPr lang="en-US" sz="1300" dirty="0"/>
          </a:p>
        </p:txBody>
      </p:sp>
      <p:sp>
        <p:nvSpPr>
          <p:cNvPr id="12" name="Тег"/>
          <p:cNvSpPr/>
          <p:nvPr/>
        </p:nvSpPr>
        <p:spPr>
          <a:xfrm>
            <a:off x="2496312" y="5532120"/>
            <a:ext cx="1668780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2496312" y="5532120"/>
            <a:ext cx="1668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Честная очередь</a:t>
            </a:r>
            <a:endParaRPr lang="en-US" sz="1300" dirty="0"/>
          </a:p>
        </p:txBody>
      </p:sp>
      <p:sp>
        <p:nvSpPr>
          <p:cNvPr id="14" name="Тег"/>
          <p:cNvSpPr/>
          <p:nvPr/>
        </p:nvSpPr>
        <p:spPr>
          <a:xfrm>
            <a:off x="4347972" y="5532120"/>
            <a:ext cx="1476756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4347972" y="5532120"/>
            <a:ext cx="14767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Учёт графиков</a:t>
            </a:r>
            <a:endParaRPr lang="en-US" sz="1300" dirty="0"/>
          </a:p>
        </p:txBody>
      </p:sp>
      <p:sp>
        <p:nvSpPr>
          <p:cNvPr id="16" name="Тег"/>
          <p:cNvSpPr/>
          <p:nvPr/>
        </p:nvSpPr>
        <p:spPr>
          <a:xfrm>
            <a:off x="6007608" y="5532120"/>
            <a:ext cx="1668780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6007608" y="5532120"/>
            <a:ext cx="1668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Контроль дублей</a:t>
            </a:r>
            <a:endParaRPr lang="en-US" sz="1300" dirty="0"/>
          </a:p>
        </p:txBody>
      </p:sp>
      <p:sp>
        <p:nvSpPr>
          <p:cNvPr id="18" name="Тег"/>
          <p:cNvSpPr/>
          <p:nvPr/>
        </p:nvSpPr>
        <p:spPr>
          <a:xfrm>
            <a:off x="7859268" y="5532120"/>
            <a:ext cx="1092708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7859268" y="5532120"/>
            <a:ext cx="10927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Аналитика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tBiz">
  <a:themeElements>
    <a:clrScheme name="TetBiz">
      <a:dk1>
        <a:srgbClr val="0B0B0B"/>
      </a:dk1>
      <a:lt1>
        <a:srgbClr val="FFFFFF"/>
      </a:lt1>
      <a:dk2>
        <a:srgbClr val="3A3D33"/>
      </a:dk2>
      <a:lt2>
        <a:srgbClr val="F3F3EE"/>
      </a:lt2>
      <a:accent1>
        <a:srgbClr val="2563EB"/>
      </a:accent1>
      <a:accent2>
        <a:srgbClr val="7E8571"/>
      </a:accent2>
      <a:accent3>
        <a:srgbClr val="16A34A"/>
      </a:accent3>
      <a:accent4>
        <a:srgbClr val="DC2626"/>
      </a:accent4>
      <a:accent5>
        <a:srgbClr val="A9AF9C"/>
      </a:accent5>
      <a:accent6>
        <a:srgbClr val="E4E5DC"/>
      </a:accent6>
      <a:hlink>
        <a:srgbClr val="2563EB"/>
      </a:hlink>
      <a:folHlink>
        <a:srgbClr val="7E8571"/>
      </a:folHlink>
    </a:clrScheme>
    <a:fontScheme name="TetBiz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TetBiz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Распределение лидов в amoCRM — TetBiz</dc:title>
  <dc:subject>PptxGenJS Presentation</dc:subject>
  <dc:creator>TetBiz</dc:creator>
  <cp:lastModifiedBy>TetBiz</cp:lastModifiedBy>
  <cp:revision>1</cp:revision>
  <dcterms:created xsi:type="dcterms:W3CDTF">2026-10-03T20:06:10Z</dcterms:created>
  <dcterms:modified xsi:type="dcterms:W3CDTF">2026-10-03T20:06:10Z</dcterms:modified>
</cp:coreProperties>
</file>